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2"/>
  </p:notesMasterIdLst>
  <p:sldIdLst>
    <p:sldId id="257" r:id="rId2"/>
    <p:sldId id="465" r:id="rId3"/>
    <p:sldId id="466" r:id="rId4"/>
    <p:sldId id="467" r:id="rId5"/>
    <p:sldId id="469" r:id="rId6"/>
    <p:sldId id="446" r:id="rId7"/>
    <p:sldId id="459" r:id="rId8"/>
    <p:sldId id="444" r:id="rId9"/>
    <p:sldId id="483" r:id="rId10"/>
    <p:sldId id="470" r:id="rId11"/>
    <p:sldId id="472" r:id="rId12"/>
    <p:sldId id="473" r:id="rId13"/>
    <p:sldId id="482" r:id="rId14"/>
    <p:sldId id="484" r:id="rId15"/>
    <p:sldId id="471" r:id="rId16"/>
    <p:sldId id="475" r:id="rId17"/>
    <p:sldId id="451" r:id="rId18"/>
    <p:sldId id="454" r:id="rId19"/>
    <p:sldId id="453" r:id="rId20"/>
    <p:sldId id="468" r:id="rId21"/>
    <p:sldId id="474" r:id="rId22"/>
    <p:sldId id="455" r:id="rId23"/>
    <p:sldId id="485" r:id="rId24"/>
    <p:sldId id="487" r:id="rId25"/>
    <p:sldId id="486" r:id="rId26"/>
    <p:sldId id="456" r:id="rId27"/>
    <p:sldId id="441" r:id="rId28"/>
    <p:sldId id="256" r:id="rId29"/>
    <p:sldId id="461" r:id="rId30"/>
    <p:sldId id="462" r:id="rId31"/>
    <p:sldId id="463" r:id="rId32"/>
    <p:sldId id="260" r:id="rId33"/>
    <p:sldId id="263" r:id="rId34"/>
    <p:sldId id="264" r:id="rId35"/>
    <p:sldId id="267" r:id="rId36"/>
    <p:sldId id="268" r:id="rId37"/>
    <p:sldId id="269" r:id="rId38"/>
    <p:sldId id="270" r:id="rId39"/>
    <p:sldId id="271" r:id="rId40"/>
    <p:sldId id="277" r:id="rId41"/>
    <p:sldId id="273" r:id="rId42"/>
    <p:sldId id="476" r:id="rId43"/>
    <p:sldId id="477" r:id="rId44"/>
    <p:sldId id="478" r:id="rId45"/>
    <p:sldId id="479" r:id="rId46"/>
    <p:sldId id="480" r:id="rId47"/>
    <p:sldId id="488" r:id="rId48"/>
    <p:sldId id="457" r:id="rId49"/>
    <p:sldId id="259" r:id="rId50"/>
    <p:sldId id="481"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4B8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2"/>
    <p:restoredTop sz="79427"/>
  </p:normalViewPr>
  <p:slideViewPr>
    <p:cSldViewPr snapToGrid="0" snapToObjects="1">
      <p:cViewPr varScale="1">
        <p:scale>
          <a:sx n="102" d="100"/>
          <a:sy n="102" d="100"/>
        </p:scale>
        <p:origin x="2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2F6ED-88C2-B144-B7B5-ACC84DBF07A7}" type="doc">
      <dgm:prSet loTypeId="urn:microsoft.com/office/officeart/2005/8/layout/arrow2" loCatId="" qsTypeId="urn:microsoft.com/office/officeart/2005/8/quickstyle/simple4" qsCatId="simple" csTypeId="urn:microsoft.com/office/officeart/2005/8/colors/accent1_2" csCatId="accent1" phldr="1"/>
      <dgm:spPr/>
    </dgm:pt>
    <dgm:pt modelId="{9957A26B-321A-2546-B78E-22E3636F4EF0}">
      <dgm:prSet phldrT="[Text]" custT="1"/>
      <dgm:spPr/>
      <dgm:t>
        <a:bodyPr/>
        <a:lstStyle/>
        <a:p>
          <a:r>
            <a:rPr lang="en-US" sz="2400" dirty="0"/>
            <a:t>Investigation</a:t>
          </a:r>
        </a:p>
      </dgm:t>
    </dgm:pt>
    <dgm:pt modelId="{135114FA-728E-1E49-AD18-5EBAD8D3C6F8}" type="parTrans" cxnId="{FB0A89D9-FD87-444F-8FEE-AB831107A1B5}">
      <dgm:prSet/>
      <dgm:spPr/>
      <dgm:t>
        <a:bodyPr/>
        <a:lstStyle/>
        <a:p>
          <a:endParaRPr lang="en-US"/>
        </a:p>
      </dgm:t>
    </dgm:pt>
    <dgm:pt modelId="{93623841-9BC9-8849-9772-09F693BC9391}" type="sibTrans" cxnId="{FB0A89D9-FD87-444F-8FEE-AB831107A1B5}">
      <dgm:prSet/>
      <dgm:spPr/>
      <dgm:t>
        <a:bodyPr/>
        <a:lstStyle/>
        <a:p>
          <a:endParaRPr lang="en-US"/>
        </a:p>
      </dgm:t>
    </dgm:pt>
    <dgm:pt modelId="{8A80D91B-25CB-1B45-9344-0C8146421CE6}">
      <dgm:prSet phldrT="[Text]" custT="1"/>
      <dgm:spPr/>
      <dgm:t>
        <a:bodyPr/>
        <a:lstStyle/>
        <a:p>
          <a:r>
            <a:rPr lang="en-US" sz="2400" dirty="0"/>
            <a:t>Dialogue/Feedback</a:t>
          </a:r>
        </a:p>
      </dgm:t>
    </dgm:pt>
    <dgm:pt modelId="{D07EF20F-2D7C-B34D-8F88-153F23A45547}" type="parTrans" cxnId="{72F97D4C-647B-E442-83EB-7763A041A2C9}">
      <dgm:prSet/>
      <dgm:spPr/>
      <dgm:t>
        <a:bodyPr/>
        <a:lstStyle/>
        <a:p>
          <a:endParaRPr lang="en-US"/>
        </a:p>
      </dgm:t>
    </dgm:pt>
    <dgm:pt modelId="{FD763F8C-CDC9-2C4E-9F4B-AB05674DB5A8}" type="sibTrans" cxnId="{72F97D4C-647B-E442-83EB-7763A041A2C9}">
      <dgm:prSet/>
      <dgm:spPr/>
      <dgm:t>
        <a:bodyPr/>
        <a:lstStyle/>
        <a:p>
          <a:endParaRPr lang="en-US"/>
        </a:p>
      </dgm:t>
    </dgm:pt>
    <dgm:pt modelId="{D4EC6177-D3F2-CB44-ACB2-95BE8FD8F76D}">
      <dgm:prSet phldrT="[Text]" custT="1"/>
      <dgm:spPr/>
      <dgm:t>
        <a:bodyPr/>
        <a:lstStyle/>
        <a:p>
          <a:r>
            <a:rPr lang="en-US" sz="2400" dirty="0"/>
            <a:t>Circulation</a:t>
          </a:r>
        </a:p>
      </dgm:t>
    </dgm:pt>
    <dgm:pt modelId="{46DC5FDD-6FAC-964E-8166-1A51CAFF0A0A}" type="parTrans" cxnId="{75462593-6503-8B48-8AA5-8AC2D81BE3A1}">
      <dgm:prSet/>
      <dgm:spPr/>
      <dgm:t>
        <a:bodyPr/>
        <a:lstStyle/>
        <a:p>
          <a:endParaRPr lang="en-US"/>
        </a:p>
      </dgm:t>
    </dgm:pt>
    <dgm:pt modelId="{E60170DD-834B-7E44-B007-50A33E08A8A6}" type="sibTrans" cxnId="{75462593-6503-8B48-8AA5-8AC2D81BE3A1}">
      <dgm:prSet/>
      <dgm:spPr/>
      <dgm:t>
        <a:bodyPr/>
        <a:lstStyle/>
        <a:p>
          <a:endParaRPr lang="en-US"/>
        </a:p>
      </dgm:t>
    </dgm:pt>
    <dgm:pt modelId="{8D21DBB8-7601-9445-83DF-344DD480F469}">
      <dgm:prSet phldrT="[Text]" custT="1"/>
      <dgm:spPr/>
      <dgm:t>
        <a:bodyPr/>
        <a:lstStyle/>
        <a:p>
          <a:r>
            <a:rPr lang="en-US" sz="2400" dirty="0"/>
            <a:t>Production</a:t>
          </a:r>
        </a:p>
      </dgm:t>
    </dgm:pt>
    <dgm:pt modelId="{A3BCA651-A5CA-3D4B-B57F-829CC0F482F6}" type="parTrans" cxnId="{EA84C324-4D7E-8440-A255-156B120D028C}">
      <dgm:prSet/>
      <dgm:spPr/>
      <dgm:t>
        <a:bodyPr/>
        <a:lstStyle/>
        <a:p>
          <a:endParaRPr lang="en-US"/>
        </a:p>
      </dgm:t>
    </dgm:pt>
    <dgm:pt modelId="{EDABAD11-8BBF-B24A-A212-F0A285E3F8AA}" type="sibTrans" cxnId="{EA84C324-4D7E-8440-A255-156B120D028C}">
      <dgm:prSet/>
      <dgm:spPr/>
      <dgm:t>
        <a:bodyPr/>
        <a:lstStyle/>
        <a:p>
          <a:endParaRPr lang="en-US"/>
        </a:p>
      </dgm:t>
    </dgm:pt>
    <dgm:pt modelId="{E75D1EB9-FBDA-364C-99EC-C769273FF9F0}">
      <dgm:prSet phldrT="[Text]" custT="1"/>
      <dgm:spPr/>
      <dgm:t>
        <a:bodyPr/>
        <a:lstStyle/>
        <a:p>
          <a:r>
            <a:rPr lang="en-US" sz="2400" dirty="0"/>
            <a:t>Mobilization</a:t>
          </a:r>
        </a:p>
      </dgm:t>
    </dgm:pt>
    <dgm:pt modelId="{0778882C-F76F-4944-BB7D-762E4610FA80}" type="parTrans" cxnId="{529B0C84-99EC-6D42-9A02-DE481BB629D3}">
      <dgm:prSet/>
      <dgm:spPr/>
      <dgm:t>
        <a:bodyPr/>
        <a:lstStyle/>
        <a:p>
          <a:endParaRPr lang="en-US"/>
        </a:p>
      </dgm:t>
    </dgm:pt>
    <dgm:pt modelId="{EB003247-8754-BC48-AFB1-A62BD4EE8996}" type="sibTrans" cxnId="{529B0C84-99EC-6D42-9A02-DE481BB629D3}">
      <dgm:prSet/>
      <dgm:spPr/>
      <dgm:t>
        <a:bodyPr/>
        <a:lstStyle/>
        <a:p>
          <a:endParaRPr lang="en-US"/>
        </a:p>
      </dgm:t>
    </dgm:pt>
    <dgm:pt modelId="{1C2F1C3E-FC41-3D4A-BD5D-E78C00B5F300}" type="pres">
      <dgm:prSet presAssocID="{D662F6ED-88C2-B144-B7B5-ACC84DBF07A7}" presName="arrowDiagram" presStyleCnt="0">
        <dgm:presLayoutVars>
          <dgm:chMax val="5"/>
          <dgm:dir/>
          <dgm:resizeHandles val="exact"/>
        </dgm:presLayoutVars>
      </dgm:prSet>
      <dgm:spPr/>
    </dgm:pt>
    <dgm:pt modelId="{21EF4312-AD50-D044-AA46-5B70F0244BC8}" type="pres">
      <dgm:prSet presAssocID="{D662F6ED-88C2-B144-B7B5-ACC84DBF07A7}" presName="arrow" presStyleLbl="bgShp" presStyleIdx="0" presStyleCnt="1" custLinFactNeighborY="-3412"/>
      <dgm:spPr/>
    </dgm:pt>
    <dgm:pt modelId="{95E30E75-B53A-E94B-AA6A-0F94071C3549}" type="pres">
      <dgm:prSet presAssocID="{D662F6ED-88C2-B144-B7B5-ACC84DBF07A7}" presName="arrowDiagram5" presStyleCnt="0"/>
      <dgm:spPr/>
    </dgm:pt>
    <dgm:pt modelId="{B6B1E93D-F00F-C144-9E07-2AD0FC617953}" type="pres">
      <dgm:prSet presAssocID="{9957A26B-321A-2546-B78E-22E3636F4EF0}" presName="bullet5a" presStyleLbl="node1" presStyleIdx="0" presStyleCnt="5"/>
      <dgm:spPr/>
    </dgm:pt>
    <dgm:pt modelId="{8BDABBF9-F7D8-C549-8742-A0894E69AFBC}" type="pres">
      <dgm:prSet presAssocID="{9957A26B-321A-2546-B78E-22E3636F4EF0}" presName="textBox5a" presStyleLbl="revTx" presStyleIdx="0" presStyleCnt="5" custScaleX="324175" custScaleY="53874" custLinFactNeighborX="1244" custLinFactNeighborY="5112">
        <dgm:presLayoutVars>
          <dgm:bulletEnabled val="1"/>
        </dgm:presLayoutVars>
      </dgm:prSet>
      <dgm:spPr/>
    </dgm:pt>
    <dgm:pt modelId="{40B641C1-CC47-3F46-ADD6-097F3BBC6A25}" type="pres">
      <dgm:prSet presAssocID="{8A80D91B-25CB-1B45-9344-0C8146421CE6}" presName="bullet5b" presStyleLbl="node1" presStyleIdx="1" presStyleCnt="5"/>
      <dgm:spPr/>
    </dgm:pt>
    <dgm:pt modelId="{B468A1A2-9D40-DA4A-BE4B-01E45A133832}" type="pres">
      <dgm:prSet presAssocID="{8A80D91B-25CB-1B45-9344-0C8146421CE6}" presName="textBox5b" presStyleLbl="revTx" presStyleIdx="1" presStyleCnt="5" custScaleX="309252" custScaleY="34321" custLinFactNeighborX="-73287" custLinFactNeighborY="-69698">
        <dgm:presLayoutVars>
          <dgm:bulletEnabled val="1"/>
        </dgm:presLayoutVars>
      </dgm:prSet>
      <dgm:spPr/>
    </dgm:pt>
    <dgm:pt modelId="{9BFE21A6-44BF-0F4D-B28B-E3E1955ADAF0}" type="pres">
      <dgm:prSet presAssocID="{D4EC6177-D3F2-CB44-ACB2-95BE8FD8F76D}" presName="bullet5c" presStyleLbl="node1" presStyleIdx="2" presStyleCnt="5"/>
      <dgm:spPr/>
    </dgm:pt>
    <dgm:pt modelId="{63DEF5B1-FB2C-B645-B58A-1297B70822B8}" type="pres">
      <dgm:prSet presAssocID="{D4EC6177-D3F2-CB44-ACB2-95BE8FD8F76D}" presName="textBox5c" presStyleLbl="revTx" presStyleIdx="2" presStyleCnt="5" custScaleX="213066" custScaleY="23063" custLinFactNeighborX="17977" custLinFactNeighborY="-26448">
        <dgm:presLayoutVars>
          <dgm:bulletEnabled val="1"/>
        </dgm:presLayoutVars>
      </dgm:prSet>
      <dgm:spPr/>
    </dgm:pt>
    <dgm:pt modelId="{CB97CE4D-4309-3F4B-B49E-A3DBC775A715}" type="pres">
      <dgm:prSet presAssocID="{8D21DBB8-7601-9445-83DF-344DD480F469}" presName="bullet5d" presStyleLbl="node1" presStyleIdx="3" presStyleCnt="5"/>
      <dgm:spPr/>
    </dgm:pt>
    <dgm:pt modelId="{55B20DA8-2F46-2F4D-80BD-6A0914214B14}" type="pres">
      <dgm:prSet presAssocID="{8D21DBB8-7601-9445-83DF-344DD480F469}" presName="textBox5d" presStyleLbl="revTx" presStyleIdx="3" presStyleCnt="5" custScaleX="247098" custScaleY="21151" custLinFactNeighborX="-62350" custLinFactNeighborY="-59570">
        <dgm:presLayoutVars>
          <dgm:bulletEnabled val="1"/>
        </dgm:presLayoutVars>
      </dgm:prSet>
      <dgm:spPr/>
    </dgm:pt>
    <dgm:pt modelId="{1B25DF96-2EFE-D042-BD75-47CF9D4ACFEF}" type="pres">
      <dgm:prSet presAssocID="{E75D1EB9-FBDA-364C-99EC-C769273FF9F0}" presName="bullet5e" presStyleLbl="node1" presStyleIdx="4" presStyleCnt="5"/>
      <dgm:spPr/>
    </dgm:pt>
    <dgm:pt modelId="{46773C49-D732-A246-AC1D-87CD48782001}" type="pres">
      <dgm:prSet presAssocID="{E75D1EB9-FBDA-364C-99EC-C769273FF9F0}" presName="textBox5e" presStyleLbl="revTx" presStyleIdx="4" presStyleCnt="5" custScaleX="158181" custScaleY="19420" custLinFactNeighborX="-3985" custLinFactNeighborY="-33727">
        <dgm:presLayoutVars>
          <dgm:bulletEnabled val="1"/>
        </dgm:presLayoutVars>
      </dgm:prSet>
      <dgm:spPr/>
    </dgm:pt>
  </dgm:ptLst>
  <dgm:cxnLst>
    <dgm:cxn modelId="{A71E9214-6B2A-7C49-BC17-84DD4B47FE78}" type="presOf" srcId="{8A80D91B-25CB-1B45-9344-0C8146421CE6}" destId="{B468A1A2-9D40-DA4A-BE4B-01E45A133832}" srcOrd="0" destOrd="0" presId="urn:microsoft.com/office/officeart/2005/8/layout/arrow2"/>
    <dgm:cxn modelId="{EA84C324-4D7E-8440-A255-156B120D028C}" srcId="{D662F6ED-88C2-B144-B7B5-ACC84DBF07A7}" destId="{8D21DBB8-7601-9445-83DF-344DD480F469}" srcOrd="3" destOrd="0" parTransId="{A3BCA651-A5CA-3D4B-B57F-829CC0F482F6}" sibTransId="{EDABAD11-8BBF-B24A-A212-F0A285E3F8AA}"/>
    <dgm:cxn modelId="{7E00B026-D0BD-5448-B2ED-04F19E13A519}" type="presOf" srcId="{D4EC6177-D3F2-CB44-ACB2-95BE8FD8F76D}" destId="{63DEF5B1-FB2C-B645-B58A-1297B70822B8}" srcOrd="0" destOrd="0" presId="urn:microsoft.com/office/officeart/2005/8/layout/arrow2"/>
    <dgm:cxn modelId="{BE9CCF32-701C-754F-B8B4-6A209A48D7D1}" type="presOf" srcId="{8D21DBB8-7601-9445-83DF-344DD480F469}" destId="{55B20DA8-2F46-2F4D-80BD-6A0914214B14}" srcOrd="0" destOrd="0" presId="urn:microsoft.com/office/officeart/2005/8/layout/arrow2"/>
    <dgm:cxn modelId="{72F97D4C-647B-E442-83EB-7763A041A2C9}" srcId="{D662F6ED-88C2-B144-B7B5-ACC84DBF07A7}" destId="{8A80D91B-25CB-1B45-9344-0C8146421CE6}" srcOrd="1" destOrd="0" parTransId="{D07EF20F-2D7C-B34D-8F88-153F23A45547}" sibTransId="{FD763F8C-CDC9-2C4E-9F4B-AB05674DB5A8}"/>
    <dgm:cxn modelId="{992CE551-30FE-6A4E-9A3D-6704CF9D837D}" type="presOf" srcId="{9957A26B-321A-2546-B78E-22E3636F4EF0}" destId="{8BDABBF9-F7D8-C549-8742-A0894E69AFBC}" srcOrd="0" destOrd="0" presId="urn:microsoft.com/office/officeart/2005/8/layout/arrow2"/>
    <dgm:cxn modelId="{AD4D705B-F6CF-7147-BAE5-7262D8A5AE96}" type="presOf" srcId="{E75D1EB9-FBDA-364C-99EC-C769273FF9F0}" destId="{46773C49-D732-A246-AC1D-87CD48782001}" srcOrd="0" destOrd="0" presId="urn:microsoft.com/office/officeart/2005/8/layout/arrow2"/>
    <dgm:cxn modelId="{529B0C84-99EC-6D42-9A02-DE481BB629D3}" srcId="{D662F6ED-88C2-B144-B7B5-ACC84DBF07A7}" destId="{E75D1EB9-FBDA-364C-99EC-C769273FF9F0}" srcOrd="4" destOrd="0" parTransId="{0778882C-F76F-4944-BB7D-762E4610FA80}" sibTransId="{EB003247-8754-BC48-AFB1-A62BD4EE8996}"/>
    <dgm:cxn modelId="{75462593-6503-8B48-8AA5-8AC2D81BE3A1}" srcId="{D662F6ED-88C2-B144-B7B5-ACC84DBF07A7}" destId="{D4EC6177-D3F2-CB44-ACB2-95BE8FD8F76D}" srcOrd="2" destOrd="0" parTransId="{46DC5FDD-6FAC-964E-8166-1A51CAFF0A0A}" sibTransId="{E60170DD-834B-7E44-B007-50A33E08A8A6}"/>
    <dgm:cxn modelId="{FB0A89D9-FD87-444F-8FEE-AB831107A1B5}" srcId="{D662F6ED-88C2-B144-B7B5-ACC84DBF07A7}" destId="{9957A26B-321A-2546-B78E-22E3636F4EF0}" srcOrd="0" destOrd="0" parTransId="{135114FA-728E-1E49-AD18-5EBAD8D3C6F8}" sibTransId="{93623841-9BC9-8849-9772-09F693BC9391}"/>
    <dgm:cxn modelId="{608204DC-CB22-7640-8461-3BE34C1D83F0}" type="presOf" srcId="{D662F6ED-88C2-B144-B7B5-ACC84DBF07A7}" destId="{1C2F1C3E-FC41-3D4A-BD5D-E78C00B5F300}" srcOrd="0" destOrd="0" presId="urn:microsoft.com/office/officeart/2005/8/layout/arrow2"/>
    <dgm:cxn modelId="{7DC98FB5-EF5D-1041-A061-8142734D56B2}" type="presParOf" srcId="{1C2F1C3E-FC41-3D4A-BD5D-E78C00B5F300}" destId="{21EF4312-AD50-D044-AA46-5B70F0244BC8}" srcOrd="0" destOrd="0" presId="urn:microsoft.com/office/officeart/2005/8/layout/arrow2"/>
    <dgm:cxn modelId="{7AA3DA01-D81B-BB40-92C5-C4C4BD3CB566}" type="presParOf" srcId="{1C2F1C3E-FC41-3D4A-BD5D-E78C00B5F300}" destId="{95E30E75-B53A-E94B-AA6A-0F94071C3549}" srcOrd="1" destOrd="0" presId="urn:microsoft.com/office/officeart/2005/8/layout/arrow2"/>
    <dgm:cxn modelId="{474D8462-EEF8-C045-9A0F-FEA737174CF1}" type="presParOf" srcId="{95E30E75-B53A-E94B-AA6A-0F94071C3549}" destId="{B6B1E93D-F00F-C144-9E07-2AD0FC617953}" srcOrd="0" destOrd="0" presId="urn:microsoft.com/office/officeart/2005/8/layout/arrow2"/>
    <dgm:cxn modelId="{83AF98B9-F2E2-FB45-A820-AF84AEF95ED2}" type="presParOf" srcId="{95E30E75-B53A-E94B-AA6A-0F94071C3549}" destId="{8BDABBF9-F7D8-C549-8742-A0894E69AFBC}" srcOrd="1" destOrd="0" presId="urn:microsoft.com/office/officeart/2005/8/layout/arrow2"/>
    <dgm:cxn modelId="{52F8F625-10E7-5344-B742-69ADF940E922}" type="presParOf" srcId="{95E30E75-B53A-E94B-AA6A-0F94071C3549}" destId="{40B641C1-CC47-3F46-ADD6-097F3BBC6A25}" srcOrd="2" destOrd="0" presId="urn:microsoft.com/office/officeart/2005/8/layout/arrow2"/>
    <dgm:cxn modelId="{E3BBCEEA-1CE1-1740-97F7-2D6EE74AFEB6}" type="presParOf" srcId="{95E30E75-B53A-E94B-AA6A-0F94071C3549}" destId="{B468A1A2-9D40-DA4A-BE4B-01E45A133832}" srcOrd="3" destOrd="0" presId="urn:microsoft.com/office/officeart/2005/8/layout/arrow2"/>
    <dgm:cxn modelId="{9C1F6AAE-43D3-1E4E-A821-872869715221}" type="presParOf" srcId="{95E30E75-B53A-E94B-AA6A-0F94071C3549}" destId="{9BFE21A6-44BF-0F4D-B28B-E3E1955ADAF0}" srcOrd="4" destOrd="0" presId="urn:microsoft.com/office/officeart/2005/8/layout/arrow2"/>
    <dgm:cxn modelId="{15BDEAB5-193D-2F46-92BF-FE4FEF7CAF7A}" type="presParOf" srcId="{95E30E75-B53A-E94B-AA6A-0F94071C3549}" destId="{63DEF5B1-FB2C-B645-B58A-1297B70822B8}" srcOrd="5" destOrd="0" presId="urn:microsoft.com/office/officeart/2005/8/layout/arrow2"/>
    <dgm:cxn modelId="{534FAEA6-7F41-DE40-8C35-FF98E60D8C19}" type="presParOf" srcId="{95E30E75-B53A-E94B-AA6A-0F94071C3549}" destId="{CB97CE4D-4309-3F4B-B49E-A3DBC775A715}" srcOrd="6" destOrd="0" presId="urn:microsoft.com/office/officeart/2005/8/layout/arrow2"/>
    <dgm:cxn modelId="{73903B25-AA3E-A44A-8E0C-644A7C4659F8}" type="presParOf" srcId="{95E30E75-B53A-E94B-AA6A-0F94071C3549}" destId="{55B20DA8-2F46-2F4D-80BD-6A0914214B14}" srcOrd="7" destOrd="0" presId="urn:microsoft.com/office/officeart/2005/8/layout/arrow2"/>
    <dgm:cxn modelId="{B68890C3-D457-734B-BC19-D986FD85E859}" type="presParOf" srcId="{95E30E75-B53A-E94B-AA6A-0F94071C3549}" destId="{1B25DF96-2EFE-D042-BD75-47CF9D4ACFEF}" srcOrd="8" destOrd="0" presId="urn:microsoft.com/office/officeart/2005/8/layout/arrow2"/>
    <dgm:cxn modelId="{696011A3-7B82-B74C-8261-86BBB78B783C}" type="presParOf" srcId="{95E30E75-B53A-E94B-AA6A-0F94071C3549}" destId="{46773C49-D732-A246-AC1D-87CD48782001}"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F4312-AD50-D044-AA46-5B70F0244BC8}">
      <dsp:nvSpPr>
        <dsp:cNvPr id="0" name=""/>
        <dsp:cNvSpPr/>
      </dsp:nvSpPr>
      <dsp:spPr>
        <a:xfrm>
          <a:off x="528105" y="0"/>
          <a:ext cx="6523768" cy="4077355"/>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6B1E93D-F00F-C144-9E07-2AD0FC617953}">
      <dsp:nvSpPr>
        <dsp:cNvPr id="0" name=""/>
        <dsp:cNvSpPr/>
      </dsp:nvSpPr>
      <dsp:spPr>
        <a:xfrm>
          <a:off x="1170696" y="3031921"/>
          <a:ext cx="150046" cy="1500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DABBF9-F7D8-C549-8742-A0894E69AFBC}">
      <dsp:nvSpPr>
        <dsp:cNvPr id="0" name=""/>
        <dsp:cNvSpPr/>
      </dsp:nvSpPr>
      <dsp:spPr>
        <a:xfrm>
          <a:off x="298435" y="3380357"/>
          <a:ext cx="2770443" cy="52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07"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Investigation</a:t>
          </a:r>
        </a:p>
      </dsp:txBody>
      <dsp:txXfrm>
        <a:off x="298435" y="3380357"/>
        <a:ext cx="2770443" cy="522798"/>
      </dsp:txXfrm>
    </dsp:sp>
    <dsp:sp modelId="{40B641C1-CC47-3F46-ADD6-097F3BBC6A25}">
      <dsp:nvSpPr>
        <dsp:cNvPr id="0" name=""/>
        <dsp:cNvSpPr/>
      </dsp:nvSpPr>
      <dsp:spPr>
        <a:xfrm>
          <a:off x="1982905" y="2251515"/>
          <a:ext cx="234855" cy="23485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68A1A2-9D40-DA4A-BE4B-01E45A133832}">
      <dsp:nvSpPr>
        <dsp:cNvPr id="0" name=""/>
        <dsp:cNvSpPr/>
      </dsp:nvSpPr>
      <dsp:spPr>
        <a:xfrm>
          <a:off x="173632" y="1739248"/>
          <a:ext cx="3349030" cy="586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45"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Dialogue/Feedback</a:t>
          </a:r>
        </a:p>
      </dsp:txBody>
      <dsp:txXfrm>
        <a:off x="173632" y="1739248"/>
        <a:ext cx="3349030" cy="586343"/>
      </dsp:txXfrm>
    </dsp:sp>
    <dsp:sp modelId="{9BFE21A6-44BF-0F4D-B28B-E3E1955ADAF0}">
      <dsp:nvSpPr>
        <dsp:cNvPr id="0" name=""/>
        <dsp:cNvSpPr/>
      </dsp:nvSpPr>
      <dsp:spPr>
        <a:xfrm>
          <a:off x="3026708" y="1629311"/>
          <a:ext cx="313140" cy="31314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3DEF5B1-FB2C-B645-B58A-1297B70822B8}">
      <dsp:nvSpPr>
        <dsp:cNvPr id="0" name=""/>
        <dsp:cNvSpPr/>
      </dsp:nvSpPr>
      <dsp:spPr>
        <a:xfrm>
          <a:off x="2697825" y="2061328"/>
          <a:ext cx="2682686" cy="528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27"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Circulation</a:t>
          </a:r>
        </a:p>
      </dsp:txBody>
      <dsp:txXfrm>
        <a:off x="2697825" y="2061328"/>
        <a:ext cx="2682686" cy="528482"/>
      </dsp:txXfrm>
    </dsp:sp>
    <dsp:sp modelId="{CB97CE4D-4309-3F4B-B49E-A3DBC775A715}">
      <dsp:nvSpPr>
        <dsp:cNvPr id="0" name=""/>
        <dsp:cNvSpPr/>
      </dsp:nvSpPr>
      <dsp:spPr>
        <a:xfrm>
          <a:off x="4240129" y="1143290"/>
          <a:ext cx="404473" cy="40447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B20DA8-2F46-2F4D-80BD-6A0914214B14}">
      <dsp:nvSpPr>
        <dsp:cNvPr id="0" name=""/>
        <dsp:cNvSpPr/>
      </dsp:nvSpPr>
      <dsp:spPr>
        <a:xfrm>
          <a:off x="2669218" y="795186"/>
          <a:ext cx="3224020" cy="577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322"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Production</a:t>
          </a:r>
        </a:p>
      </dsp:txBody>
      <dsp:txXfrm>
        <a:off x="2669218" y="795186"/>
        <a:ext cx="3224020" cy="577808"/>
      </dsp:txXfrm>
    </dsp:sp>
    <dsp:sp modelId="{1B25DF96-2EFE-D042-BD75-47CF9D4ACFEF}">
      <dsp:nvSpPr>
        <dsp:cNvPr id="0" name=""/>
        <dsp:cNvSpPr/>
      </dsp:nvSpPr>
      <dsp:spPr>
        <a:xfrm>
          <a:off x="5489430" y="818732"/>
          <a:ext cx="515377" cy="51537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773C49-D732-A246-AC1D-87CD48782001}">
      <dsp:nvSpPr>
        <dsp:cNvPr id="0" name=""/>
        <dsp:cNvSpPr/>
      </dsp:nvSpPr>
      <dsp:spPr>
        <a:xfrm>
          <a:off x="5315565" y="1273372"/>
          <a:ext cx="2063872" cy="5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088"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Mobilization</a:t>
          </a:r>
        </a:p>
      </dsp:txBody>
      <dsp:txXfrm>
        <a:off x="5315565" y="1273372"/>
        <a:ext cx="2063872" cy="58278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5D911-D787-9147-9ED9-942FD5CF0E16}" type="datetimeFigureOut">
              <a:rPr lang="en-US" smtClean="0"/>
              <a:t>12/2/18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4AEAB-79C7-2744-8E05-F7474EBEF596}" type="slidenum">
              <a:rPr lang="en-US" smtClean="0"/>
              <a:t>‹#›</a:t>
            </a:fld>
            <a:endParaRPr lang="en-US" dirty="0"/>
          </a:p>
        </p:txBody>
      </p:sp>
    </p:spTree>
    <p:extLst>
      <p:ext uri="{BB962C8B-B14F-4D97-AF65-F5344CB8AC3E}">
        <p14:creationId xmlns:p14="http://schemas.microsoft.com/office/powerpoint/2010/main" val="141007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hradio.org/staff/lissa-soe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1e8xgF0JtV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lobalgoals.org/#the-goal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girleffect.org/media/3303/declaration-document-web-hi-res-v6-26_9_13.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4AEAB-79C7-2744-8E05-F7474EBEF596}" type="slidenum">
              <a:rPr lang="en-US" smtClean="0"/>
              <a:t>1</a:t>
            </a:fld>
            <a:endParaRPr lang="en-US"/>
          </a:p>
        </p:txBody>
      </p:sp>
    </p:spTree>
    <p:extLst>
      <p:ext uri="{BB962C8B-B14F-4D97-AF65-F5344CB8AC3E}">
        <p14:creationId xmlns:p14="http://schemas.microsoft.com/office/powerpoint/2010/main" val="8365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an example of a complete project. - http://www.civiced.org/digitalPortfolio/</a:t>
            </a:r>
          </a:p>
        </p:txBody>
      </p:sp>
      <p:sp>
        <p:nvSpPr>
          <p:cNvPr id="4" name="Slide Number Placeholder 3"/>
          <p:cNvSpPr>
            <a:spLocks noGrp="1"/>
          </p:cNvSpPr>
          <p:nvPr>
            <p:ph type="sldNum" sz="quarter" idx="5"/>
          </p:nvPr>
        </p:nvSpPr>
        <p:spPr/>
        <p:txBody>
          <a:bodyPr/>
          <a:lstStyle/>
          <a:p>
            <a:fld id="{F8A4AEAB-79C7-2744-8E05-F7474EBEF596}" type="slidenum">
              <a:rPr lang="en-US" smtClean="0"/>
              <a:t>22</a:t>
            </a:fld>
            <a:endParaRPr lang="en-US" dirty="0"/>
          </a:p>
        </p:txBody>
      </p:sp>
    </p:spTree>
    <p:extLst>
      <p:ext uri="{BB962C8B-B14F-4D97-AF65-F5344CB8AC3E}">
        <p14:creationId xmlns:p14="http://schemas.microsoft.com/office/powerpoint/2010/main" val="118593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Pass the Butcher Paper</a:t>
            </a:r>
          </a:p>
          <a:p>
            <a:r>
              <a:rPr lang="en-US" sz="1200" b="0" i="0" u="none" strike="noStrike" kern="1200" dirty="0">
                <a:solidFill>
                  <a:schemeClr val="tx1"/>
                </a:solidFill>
                <a:effectLst/>
                <a:latin typeface="+mn-lt"/>
                <a:ea typeface="+mn-ea"/>
                <a:cs typeface="+mn-cs"/>
              </a:rPr>
              <a:t>Students sit in small groups.  In front of each group is a piece of butcher paper with a different character or topic written on it.  The students write down what they know about that character or topic so far.  They pass the butcher paper clockwise, read the notes written, and add to it.  This procedure continues until all students have written on each piece of butcher paper.</a:t>
            </a:r>
          </a:p>
          <a:p>
            <a:endParaRPr lang="en-US" dirty="0"/>
          </a:p>
        </p:txBody>
      </p:sp>
      <p:sp>
        <p:nvSpPr>
          <p:cNvPr id="4" name="Slide Number Placeholder 3"/>
          <p:cNvSpPr>
            <a:spLocks noGrp="1"/>
          </p:cNvSpPr>
          <p:nvPr>
            <p:ph type="sldNum" sz="quarter" idx="5"/>
          </p:nvPr>
        </p:nvSpPr>
        <p:spPr/>
        <p:txBody>
          <a:bodyPr/>
          <a:lstStyle/>
          <a:p>
            <a:fld id="{682BBC70-75FB-FB4D-BE17-DA05C7346391}" type="slidenum">
              <a:rPr lang="en-US" smtClean="0"/>
              <a:t>26</a:t>
            </a:fld>
            <a:endParaRPr lang="en-US" dirty="0"/>
          </a:p>
        </p:txBody>
      </p:sp>
    </p:spTree>
    <p:extLst>
      <p:ext uri="{BB962C8B-B14F-4D97-AF65-F5344CB8AC3E}">
        <p14:creationId xmlns:p14="http://schemas.microsoft.com/office/powerpoint/2010/main" val="33523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487442392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48744239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 Danielle Allen at Harvard – political theorist</a:t>
            </a:r>
          </a:p>
          <a:p>
            <a:pPr marL="0" lvl="0" indent="0" algn="l" rtl="0">
              <a:spcBef>
                <a:spcPts val="0"/>
              </a:spcBef>
              <a:spcAft>
                <a:spcPts val="0"/>
              </a:spcAft>
              <a:buNone/>
            </a:pPr>
            <a:r>
              <a:rPr lang="en-US" dirty="0"/>
              <a:t>Dr. Jennifer Earl at University of Arizona – sociologist</a:t>
            </a:r>
          </a:p>
          <a:p>
            <a:pPr marL="0" lvl="0" indent="0" algn="l" rtl="0">
              <a:spcBef>
                <a:spcPts val="0"/>
              </a:spcBef>
              <a:spcAft>
                <a:spcPts val="0"/>
              </a:spcAft>
              <a:buNone/>
            </a:pPr>
            <a:r>
              <a:rPr lang="en-US" sz="1200" b="1" i="0" u="sng" strike="noStrike" kern="1200" dirty="0">
                <a:solidFill>
                  <a:schemeClr val="tx1"/>
                </a:solidFill>
                <a:effectLst/>
                <a:latin typeface="+mn-lt"/>
                <a:ea typeface="+mn-ea"/>
                <a:cs typeface="+mn-cs"/>
                <a:hlinkClick r:id="rId3"/>
              </a:rPr>
              <a:t>Dr. Elisabeth (Lissa) Soep</a:t>
            </a:r>
            <a:r>
              <a:rPr lang="en-US" sz="1200" b="0" i="0" u="none" strike="noStrike" kern="1200" dirty="0">
                <a:solidFill>
                  <a:schemeClr val="tx1"/>
                </a:solidFill>
                <a:effectLst/>
                <a:latin typeface="+mn-lt"/>
                <a:ea typeface="+mn-ea"/>
                <a:cs typeface="+mn-cs"/>
              </a:rPr>
              <a:t>, PhD (Stanford) is Research Director and Senior Producer at Youth Radio, a national youth-driven production company in Oakland, CA</a:t>
            </a:r>
            <a:endParaRPr dirty="0"/>
          </a:p>
        </p:txBody>
      </p:sp>
    </p:spTree>
    <p:extLst>
      <p:ext uri="{BB962C8B-B14F-4D97-AF65-F5344CB8AC3E}">
        <p14:creationId xmlns:p14="http://schemas.microsoft.com/office/powerpoint/2010/main" val="408911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f9e47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f9e47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76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0788a4d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c0788a4d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328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c0788a4d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c0788a4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828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0788a4d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0788a4d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dirty="0">
                <a:solidFill>
                  <a:srgbClr val="2F6165"/>
                </a:solidFill>
                <a:highlight>
                  <a:srgbClr val="FFFFFF"/>
                </a:highlight>
              </a:rPr>
              <a:t>From the launch of the </a:t>
            </a:r>
            <a:r>
              <a:rPr lang="en" sz="1350" dirty="0">
                <a:solidFill>
                  <a:srgbClr val="2F6165"/>
                </a:solidFill>
              </a:rPr>
              <a:t>Girl Effect Film "</a:t>
            </a:r>
            <a:r>
              <a:rPr lang="en" sz="1350" dirty="0">
                <a:solidFill>
                  <a:srgbClr val="5268C2"/>
                </a:solidFill>
                <a:uFill>
                  <a:noFill/>
                </a:uFill>
                <a:hlinkClick r:id="rId3"/>
              </a:rPr>
              <a:t>The Clock is ticking</a:t>
            </a:r>
            <a:r>
              <a:rPr lang="en" sz="1350" dirty="0">
                <a:solidFill>
                  <a:srgbClr val="2F6165"/>
                </a:solidFill>
              </a:rPr>
              <a:t>" at the World Economic Forum</a:t>
            </a:r>
            <a:r>
              <a:rPr lang="en" sz="1350" dirty="0">
                <a:solidFill>
                  <a:srgbClr val="2F6165"/>
                </a:solidFill>
                <a:highlight>
                  <a:srgbClr val="FFFFFF"/>
                </a:highlight>
              </a:rPr>
              <a:t> in Davos in 2009, to our collaborations with the Novo Foundation, the United Nations Foundation and multiple partners, we've challenged people to think differently about girls.</a:t>
            </a:r>
            <a:endParaRPr dirty="0"/>
          </a:p>
        </p:txBody>
      </p:sp>
    </p:spTree>
    <p:extLst>
      <p:ext uri="{BB962C8B-B14F-4D97-AF65-F5344CB8AC3E}">
        <p14:creationId xmlns:p14="http://schemas.microsoft.com/office/powerpoint/2010/main" val="408038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0788a4d6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c0788a4d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8889"/>
              </a:lnSpc>
              <a:spcBef>
                <a:spcPts val="1100"/>
              </a:spcBef>
              <a:spcAft>
                <a:spcPts val="0"/>
              </a:spcAft>
              <a:buClr>
                <a:schemeClr val="dk2"/>
              </a:buClr>
              <a:buSzPts val="1100"/>
              <a:buFont typeface="Arial"/>
              <a:buNone/>
            </a:pPr>
            <a:r>
              <a:rPr lang="en" sz="1000" dirty="0">
                <a:solidFill>
                  <a:srgbClr val="2F6165"/>
                </a:solidFill>
              </a:rPr>
              <a:t>In 2013 we made it our mission to secure girls’ place in the </a:t>
            </a:r>
            <a:r>
              <a:rPr lang="en" sz="1000" dirty="0">
                <a:solidFill>
                  <a:srgbClr val="5268C2"/>
                </a:solidFill>
                <a:uFill>
                  <a:noFill/>
                </a:uFill>
                <a:hlinkClick r:id="rId3"/>
              </a:rPr>
              <a:t>Global Goals for Sustainable Development</a:t>
            </a:r>
            <a:r>
              <a:rPr lang="en" sz="1000" dirty="0">
                <a:solidFill>
                  <a:srgbClr val="2F6165"/>
                </a:solidFill>
              </a:rPr>
              <a:t>.</a:t>
            </a:r>
            <a:endParaRPr sz="1000" dirty="0">
              <a:solidFill>
                <a:srgbClr val="2F6165"/>
              </a:solidFill>
            </a:endParaRPr>
          </a:p>
          <a:p>
            <a:pPr marL="0" lvl="0" indent="0" algn="l" rtl="0">
              <a:lnSpc>
                <a:spcPct val="138889"/>
              </a:lnSpc>
              <a:spcBef>
                <a:spcPts val="1100"/>
              </a:spcBef>
              <a:spcAft>
                <a:spcPts val="0"/>
              </a:spcAft>
              <a:buClr>
                <a:schemeClr val="dk2"/>
              </a:buClr>
              <a:buSzPts val="1100"/>
              <a:buFont typeface="Arial"/>
              <a:buNone/>
            </a:pPr>
            <a:r>
              <a:rPr lang="en" sz="1000" dirty="0">
                <a:solidFill>
                  <a:srgbClr val="2F6165"/>
                </a:solidFill>
              </a:rPr>
              <a:t>These goals are the successor of the Millennium Development Goals (MDGs), a set of 15-year targets put in place by UN member states to address and reduce poverty. Girls were left out of the original MDGs. We set out to put that right.</a:t>
            </a:r>
            <a:endParaRPr sz="1000" dirty="0">
              <a:solidFill>
                <a:srgbClr val="2F6165"/>
              </a:solidFill>
            </a:endParaRPr>
          </a:p>
          <a:p>
            <a:pPr marL="0" lvl="0" indent="0" algn="l" rtl="0">
              <a:lnSpc>
                <a:spcPct val="138889"/>
              </a:lnSpc>
              <a:spcBef>
                <a:spcPts val="1100"/>
              </a:spcBef>
              <a:spcAft>
                <a:spcPts val="0"/>
              </a:spcAft>
              <a:buClr>
                <a:schemeClr val="dk2"/>
              </a:buClr>
              <a:buSzPts val="1100"/>
              <a:buFont typeface="Arial"/>
              <a:buNone/>
            </a:pPr>
            <a:r>
              <a:rPr lang="en" sz="1000" dirty="0">
                <a:solidFill>
                  <a:srgbClr val="2F6165"/>
                </a:solidFill>
              </a:rPr>
              <a:t>So, on 1 October 2013 we launched the </a:t>
            </a:r>
            <a:r>
              <a:rPr lang="en" sz="1000" dirty="0">
                <a:solidFill>
                  <a:srgbClr val="5268C2"/>
                </a:solidFill>
                <a:uFill>
                  <a:noFill/>
                </a:uFill>
                <a:hlinkClick r:id="rId4"/>
              </a:rPr>
              <a:t>Girl Declaration</a:t>
            </a:r>
            <a:r>
              <a:rPr lang="en" sz="1000" dirty="0">
                <a:solidFill>
                  <a:srgbClr val="2F6165"/>
                </a:solidFill>
              </a:rPr>
              <a:t>, a call for girls’ voices everywhere to be heard.</a:t>
            </a:r>
            <a:endParaRPr sz="1000" dirty="0">
              <a:solidFill>
                <a:srgbClr val="2F6165"/>
              </a:solidFill>
            </a:endParaRPr>
          </a:p>
          <a:p>
            <a:pPr marL="0" lvl="0" indent="0" algn="l" rtl="0">
              <a:lnSpc>
                <a:spcPct val="138889"/>
              </a:lnSpc>
              <a:spcBef>
                <a:spcPts val="1100"/>
              </a:spcBef>
              <a:spcAft>
                <a:spcPts val="0"/>
              </a:spcAft>
              <a:buClr>
                <a:schemeClr val="dk2"/>
              </a:buClr>
              <a:buSzPts val="1100"/>
              <a:buFont typeface="Arial"/>
              <a:buNone/>
            </a:pPr>
            <a:r>
              <a:rPr lang="en" sz="1000" dirty="0">
                <a:solidFill>
                  <a:srgbClr val="2F6165"/>
                </a:solidFill>
              </a:rPr>
              <a:t>The Declaration was created in partnership with 25 development organisations, and in consultation wit more than 500 girls in 14 countries, across four continents.</a:t>
            </a:r>
            <a:endParaRPr sz="1000" dirty="0">
              <a:solidFill>
                <a:srgbClr val="2F6165"/>
              </a:solidFill>
            </a:endParaRPr>
          </a:p>
          <a:p>
            <a:pPr marL="0" lvl="0" indent="0" algn="l" rtl="0">
              <a:lnSpc>
                <a:spcPct val="138889"/>
              </a:lnSpc>
              <a:spcBef>
                <a:spcPts val="1100"/>
              </a:spcBef>
              <a:spcAft>
                <a:spcPts val="1100"/>
              </a:spcAft>
              <a:buNone/>
            </a:pPr>
            <a:r>
              <a:rPr lang="en" sz="1000" dirty="0">
                <a:solidFill>
                  <a:srgbClr val="2F6165"/>
                </a:solidFill>
              </a:rPr>
              <a:t>It was the first time policy experts and girls themselves had united, ensuring girls’ real needs were identified and included in the SDGs.</a:t>
            </a:r>
            <a:endParaRPr sz="1000" dirty="0"/>
          </a:p>
        </p:txBody>
      </p:sp>
    </p:spTree>
    <p:extLst>
      <p:ext uri="{BB962C8B-B14F-4D97-AF65-F5344CB8AC3E}">
        <p14:creationId xmlns:p14="http://schemas.microsoft.com/office/powerpoint/2010/main" val="351599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a6fe9fd6a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a6fe9fd6a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2000" b="1" dirty="0">
                <a:solidFill>
                  <a:srgbClr val="000000"/>
                </a:solidFill>
                <a:latin typeface="Raleway"/>
                <a:ea typeface="Raleway"/>
                <a:cs typeface="Raleway"/>
                <a:sym typeface="Raleway"/>
              </a:rPr>
              <a:t>Goal five (of 17): </a:t>
            </a:r>
            <a:r>
              <a:rPr lang="en-US" sz="2000" u="sng" dirty="0">
                <a:solidFill>
                  <a:srgbClr val="000000"/>
                </a:solidFill>
                <a:latin typeface="Raleway"/>
                <a:ea typeface="Raleway"/>
                <a:cs typeface="Raleway"/>
                <a:sym typeface="Raleway"/>
              </a:rPr>
              <a:t>Achieve gender equality and empower all women and girls.</a:t>
            </a:r>
          </a:p>
          <a:p>
            <a:pPr marL="0" indent="0">
              <a:spcBef>
                <a:spcPts val="1600"/>
              </a:spcBef>
              <a:buNone/>
            </a:pPr>
            <a:endParaRPr lang="en-US" sz="1200" b="1" dirty="0">
              <a:solidFill>
                <a:srgbClr val="4D4D4D"/>
              </a:solidFill>
              <a:latin typeface="Raleway"/>
              <a:ea typeface="Raleway"/>
              <a:cs typeface="Raleway"/>
              <a:sym typeface="Raleway"/>
            </a:endParaRPr>
          </a:p>
          <a:p>
            <a:pPr marL="0" indent="0">
              <a:spcBef>
                <a:spcPts val="1600"/>
              </a:spcBef>
              <a:buNone/>
            </a:pPr>
            <a:r>
              <a:rPr lang="en-US" sz="1200" b="1" dirty="0">
                <a:solidFill>
                  <a:srgbClr val="4D4D4D"/>
                </a:solidFill>
                <a:latin typeface="Raleway"/>
                <a:ea typeface="Raleway"/>
                <a:cs typeface="Raleway"/>
                <a:sym typeface="Raleway"/>
              </a:rPr>
              <a:t>Goal 5 T</a:t>
            </a:r>
            <a:r>
              <a:rPr lang="en-US" b="1" dirty="0">
                <a:solidFill>
                  <a:srgbClr val="4D4D4D"/>
                </a:solidFill>
                <a:latin typeface="Raleway"/>
                <a:ea typeface="Raleway"/>
                <a:cs typeface="Raleway"/>
                <a:sym typeface="Raleway"/>
              </a:rPr>
              <a:t>argets </a:t>
            </a:r>
            <a:endParaRPr lang="en-US" dirty="0">
              <a:solidFill>
                <a:srgbClr val="4D4D4D"/>
              </a:solidFill>
              <a:latin typeface="Raleway"/>
              <a:ea typeface="Raleway"/>
              <a:cs typeface="Raleway"/>
              <a:sym typeface="Raleway"/>
            </a:endParaRPr>
          </a:p>
          <a:p>
            <a:pPr>
              <a:spcBef>
                <a:spcPts val="1600"/>
              </a:spcBef>
              <a:buClr>
                <a:srgbClr val="4D4D4D"/>
              </a:buClr>
              <a:buFont typeface="Raleway"/>
              <a:buChar char="●"/>
            </a:pPr>
            <a:r>
              <a:rPr lang="en-US" dirty="0">
                <a:solidFill>
                  <a:srgbClr val="4D4D4D"/>
                </a:solidFill>
                <a:latin typeface="Raleway"/>
                <a:ea typeface="Raleway"/>
                <a:cs typeface="Raleway"/>
                <a:sym typeface="Raleway"/>
              </a:rPr>
              <a:t>End all forms of discrimination against all women and girls everywhere</a:t>
            </a:r>
          </a:p>
          <a:p>
            <a:pPr>
              <a:buClr>
                <a:srgbClr val="4D4D4D"/>
              </a:buClr>
              <a:buFont typeface="Raleway"/>
              <a:buChar char="●"/>
            </a:pPr>
            <a:r>
              <a:rPr lang="en-US" dirty="0">
                <a:solidFill>
                  <a:srgbClr val="4D4D4D"/>
                </a:solidFill>
                <a:latin typeface="Raleway"/>
                <a:ea typeface="Raleway"/>
                <a:cs typeface="Raleway"/>
                <a:sym typeface="Raleway"/>
              </a:rPr>
              <a:t>Eliminate all forms of violence against all women and girls in the public and private spheres, including trafficking and sexual and other types of exploitation</a:t>
            </a:r>
          </a:p>
          <a:p>
            <a:pPr>
              <a:buClr>
                <a:srgbClr val="4D4D4D"/>
              </a:buClr>
              <a:buFont typeface="Raleway"/>
              <a:buChar char="●"/>
            </a:pPr>
            <a:r>
              <a:rPr lang="en-US" dirty="0">
                <a:solidFill>
                  <a:srgbClr val="4D4D4D"/>
                </a:solidFill>
                <a:latin typeface="Raleway"/>
                <a:ea typeface="Raleway"/>
                <a:cs typeface="Raleway"/>
                <a:sym typeface="Raleway"/>
              </a:rPr>
              <a:t>Eliminate all harmful practices, such as child, early and forced marriage and female genital mutilation</a:t>
            </a:r>
          </a:p>
          <a:p>
            <a:pPr>
              <a:buClr>
                <a:srgbClr val="4D4D4D"/>
              </a:buClr>
              <a:buFont typeface="Raleway"/>
              <a:buChar char="●"/>
            </a:pPr>
            <a:r>
              <a:rPr lang="en-US" dirty="0">
                <a:solidFill>
                  <a:srgbClr val="4D4D4D"/>
                </a:solidFill>
                <a:latin typeface="Raleway"/>
                <a:ea typeface="Raleway"/>
                <a:cs typeface="Raleway"/>
                <a:sym typeface="Raleway"/>
              </a:rPr>
              <a:t>Recognize and value unpaid care and domestic work through the provision of public services, infrastructure and social protection policies and the promotion of shared responsibility within the household and the family as nationally appropriate</a:t>
            </a:r>
          </a:p>
          <a:p>
            <a:pPr>
              <a:buClr>
                <a:srgbClr val="4D4D4D"/>
              </a:buClr>
              <a:buFont typeface="Raleway"/>
              <a:buChar char="●"/>
            </a:pPr>
            <a:r>
              <a:rPr lang="en-US" dirty="0">
                <a:solidFill>
                  <a:srgbClr val="4D4D4D"/>
                </a:solidFill>
                <a:latin typeface="Raleway"/>
                <a:ea typeface="Raleway"/>
                <a:cs typeface="Raleway"/>
                <a:sym typeface="Raleway"/>
              </a:rPr>
              <a:t>Ensure women’s full and effective participation and equal opportunities for leadership at all levels of decision making in political, economic and public life</a:t>
            </a:r>
          </a:p>
          <a:p>
            <a:pPr>
              <a:buClr>
                <a:srgbClr val="4D4D4D"/>
              </a:buClr>
              <a:buFont typeface="Raleway"/>
              <a:buChar char="●"/>
            </a:pPr>
            <a:r>
              <a:rPr lang="en-US" dirty="0">
                <a:solidFill>
                  <a:srgbClr val="4D4D4D"/>
                </a:solidFill>
                <a:latin typeface="Raleway"/>
                <a:ea typeface="Raleway"/>
                <a:cs typeface="Raleway"/>
                <a:sym typeface="Raleway"/>
              </a:rPr>
              <a:t>Ensure universal access to sexual and reproductive health and reproductive rights as agreed in accordance with the Programme of Action of the International Conference on Population and Development and the Beijing Platform for Action and the outcome documents of their review conferences</a:t>
            </a:r>
          </a:p>
          <a:p>
            <a:pPr>
              <a:buClr>
                <a:srgbClr val="4D4D4D"/>
              </a:buClr>
              <a:buFont typeface="Raleway"/>
              <a:buChar char="●"/>
            </a:pPr>
            <a:r>
              <a:rPr lang="en-US" dirty="0">
                <a:solidFill>
                  <a:srgbClr val="4D4D4D"/>
                </a:solidFill>
                <a:latin typeface="Raleway"/>
                <a:ea typeface="Raleway"/>
                <a:cs typeface="Raleway"/>
                <a:sym typeface="Raleway"/>
              </a:rPr>
              <a:t>Undertake reforms to give women equal rights to economic resources, as well as access to ownership and control over land and other forms of property, financial services, inheritance and natural resources, in accordance with national laws</a:t>
            </a:r>
          </a:p>
          <a:p>
            <a:pPr>
              <a:buClr>
                <a:srgbClr val="4D4D4D"/>
              </a:buClr>
              <a:buFont typeface="Raleway"/>
              <a:buChar char="●"/>
            </a:pPr>
            <a:r>
              <a:rPr lang="en-US" dirty="0">
                <a:solidFill>
                  <a:srgbClr val="4D4D4D"/>
                </a:solidFill>
                <a:latin typeface="Raleway"/>
                <a:ea typeface="Raleway"/>
                <a:cs typeface="Raleway"/>
                <a:sym typeface="Raleway"/>
              </a:rPr>
              <a:t>Enhance the use of enabling technology, in particular information and communications technology, to promote the empowerment of women</a:t>
            </a:r>
          </a:p>
          <a:p>
            <a:pPr>
              <a:buClr>
                <a:srgbClr val="4D4D4D"/>
              </a:buClr>
              <a:buFont typeface="Raleway"/>
              <a:buChar char="●"/>
            </a:pPr>
            <a:r>
              <a:rPr lang="en-US" dirty="0">
                <a:solidFill>
                  <a:srgbClr val="4D4D4D"/>
                </a:solidFill>
                <a:latin typeface="Raleway"/>
                <a:ea typeface="Raleway"/>
                <a:cs typeface="Raleway"/>
                <a:sym typeface="Raleway"/>
              </a:rPr>
              <a:t>Adopt and strengthen sound policies and enforceable legislation for the promotion of gender equality and the empowerment of all women and girls at all levels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9908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c0788a4d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c0788a4d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698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is posted on NCSS and www.educatingexcellence.com</a:t>
            </a:r>
            <a:br>
              <a:rPr lang="en-US" dirty="0"/>
            </a:br>
            <a:r>
              <a:rPr lang="en-US" dirty="0"/>
              <a:t>Dr. Danielle Allen is the head of YPP but Dr. Nam, a post-doc fellow, organizes much of the outreach and logistics</a:t>
            </a:r>
          </a:p>
        </p:txBody>
      </p:sp>
      <p:sp>
        <p:nvSpPr>
          <p:cNvPr id="4" name="Slide Number Placeholder 3"/>
          <p:cNvSpPr>
            <a:spLocks noGrp="1"/>
          </p:cNvSpPr>
          <p:nvPr>
            <p:ph type="sldNum" sz="quarter" idx="5"/>
          </p:nvPr>
        </p:nvSpPr>
        <p:spPr/>
        <p:txBody>
          <a:bodyPr/>
          <a:lstStyle/>
          <a:p>
            <a:fld id="{F8A4AEAB-79C7-2744-8E05-F7474EBEF596}" type="slidenum">
              <a:rPr lang="en-US" smtClean="0"/>
              <a:t>2</a:t>
            </a:fld>
            <a:endParaRPr lang="en-US" dirty="0"/>
          </a:p>
        </p:txBody>
      </p:sp>
    </p:spTree>
    <p:extLst>
      <p:ext uri="{BB962C8B-B14F-4D97-AF65-F5344CB8AC3E}">
        <p14:creationId xmlns:p14="http://schemas.microsoft.com/office/powerpoint/2010/main" val="220407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a6fe9fd6a_0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a6fe9fd6a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578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788a4d6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788a4d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992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a6fe9fd6a_0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a6fe9fd6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6359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a6fe9fd6a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a6fe9fd6a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1750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c6f9e470d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c6f9e470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080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c1ee26f7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c1ee26f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394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up if you’re from Chicago – thank you for hosting us – round of applause</a:t>
            </a:r>
          </a:p>
          <a:p>
            <a:r>
              <a:rPr lang="en-US" dirty="0"/>
              <a:t>Stand up if you’re catching a flight to go home – thank you for traveling to be here – round of applause</a:t>
            </a:r>
          </a:p>
          <a:p>
            <a:r>
              <a:rPr lang="en-US" dirty="0"/>
              <a:t>Stand up if you have new resources to take back to your classroom – lets give all of our colleagues a round of applause</a:t>
            </a:r>
          </a:p>
          <a:p>
            <a:r>
              <a:rPr lang="en-US" dirty="0"/>
              <a:t>Stand up if this is your first NCSS conference – lets give them a round of applause</a:t>
            </a:r>
          </a:p>
          <a:p>
            <a:r>
              <a:rPr lang="en-US" dirty="0"/>
              <a:t>Stand up if this is your first year teaching – round of applause</a:t>
            </a:r>
          </a:p>
          <a:p>
            <a:r>
              <a:rPr lang="en-US" dirty="0"/>
              <a:t>Stand up if you have taught five or more years – round of applause</a:t>
            </a:r>
          </a:p>
          <a:p>
            <a:r>
              <a:rPr lang="en-US" dirty="0"/>
              <a:t>Stand up if you have implemented Project Citizen or the YPP Framework – </a:t>
            </a:r>
          </a:p>
          <a:p>
            <a:endParaRPr lang="en-US" dirty="0"/>
          </a:p>
        </p:txBody>
      </p:sp>
      <p:sp>
        <p:nvSpPr>
          <p:cNvPr id="4" name="Slide Number Placeholder 3"/>
          <p:cNvSpPr>
            <a:spLocks noGrp="1"/>
          </p:cNvSpPr>
          <p:nvPr>
            <p:ph type="sldNum" sz="quarter" idx="5"/>
          </p:nvPr>
        </p:nvSpPr>
        <p:spPr/>
        <p:txBody>
          <a:bodyPr/>
          <a:lstStyle/>
          <a:p>
            <a:fld id="{F8A4AEAB-79C7-2744-8E05-F7474EBEF596}" type="slidenum">
              <a:rPr lang="en-US" smtClean="0"/>
              <a:t>4</a:t>
            </a:fld>
            <a:endParaRPr lang="en-US" dirty="0"/>
          </a:p>
        </p:txBody>
      </p:sp>
    </p:spTree>
    <p:extLst>
      <p:ext uri="{BB962C8B-B14F-4D97-AF65-F5344CB8AC3E}">
        <p14:creationId xmlns:p14="http://schemas.microsoft.com/office/powerpoint/2010/main" val="90755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photos from elementary school walkout in Missoula; </a:t>
            </a:r>
            <a:r>
              <a:rPr lang="en-US" sz="1200" kern="1200" dirty="0">
                <a:solidFill>
                  <a:schemeClr val="tx1"/>
                </a:solidFill>
                <a:effectLst/>
                <a:latin typeface="+mn-lt"/>
                <a:ea typeface="+mn-ea"/>
                <a:cs typeface="+mn-cs"/>
              </a:rPr>
              <a:t>There are three goals of this presentation. First, participants will understand how digital media is changing notions of citizenship and activism.  For example: digital platforms change how we receive information and how we engage in our communities.  Educators need to understand the transformation that is happening in order to effectively teach civics to our students.  Second, participants will be able to identify the ten questions associated with the Youth Participatory Politics (YPP) Framework, and they will see YPP applied to a case study.  Third, participants will learn what Project Citizen is, how to get involved in their state, and they will analyze an example middle school project.  By the end of this session participants will have an understanding of how citizenship and civic engagement is evolving as well as tools to develop their students into active citizens.</a:t>
            </a:r>
          </a:p>
          <a:p>
            <a:endParaRPr lang="en-US" dirty="0"/>
          </a:p>
        </p:txBody>
      </p:sp>
      <p:sp>
        <p:nvSpPr>
          <p:cNvPr id="4" name="Slide Number Placeholder 3"/>
          <p:cNvSpPr>
            <a:spLocks noGrp="1"/>
          </p:cNvSpPr>
          <p:nvPr>
            <p:ph type="sldNum" sz="quarter" idx="10"/>
          </p:nvPr>
        </p:nvSpPr>
        <p:spPr/>
        <p:txBody>
          <a:bodyPr/>
          <a:lstStyle/>
          <a:p>
            <a:fld id="{360BFC83-F5F6-0748-9A49-653440C2B611}" type="slidenum">
              <a:rPr lang="en-US" smtClean="0"/>
              <a:t>8</a:t>
            </a:fld>
            <a:endParaRPr lang="en-US" dirty="0"/>
          </a:p>
        </p:txBody>
      </p:sp>
    </p:spTree>
    <p:extLst>
      <p:ext uri="{BB962C8B-B14F-4D97-AF65-F5344CB8AC3E}">
        <p14:creationId xmlns:p14="http://schemas.microsoft.com/office/powerpoint/2010/main" val="37863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4AEAB-79C7-2744-8E05-F7474EBEF596}" type="slidenum">
              <a:rPr lang="en-US" smtClean="0"/>
              <a:t>10</a:t>
            </a:fld>
            <a:endParaRPr lang="en-US" dirty="0"/>
          </a:p>
        </p:txBody>
      </p:sp>
    </p:spTree>
    <p:extLst>
      <p:ext uri="{BB962C8B-B14F-4D97-AF65-F5344CB8AC3E}">
        <p14:creationId xmlns:p14="http://schemas.microsoft.com/office/powerpoint/2010/main" val="3219327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connects to the savior complex</a:t>
            </a:r>
          </a:p>
        </p:txBody>
      </p:sp>
      <p:sp>
        <p:nvSpPr>
          <p:cNvPr id="4" name="Slide Number Placeholder 3"/>
          <p:cNvSpPr>
            <a:spLocks noGrp="1"/>
          </p:cNvSpPr>
          <p:nvPr>
            <p:ph type="sldNum" sz="quarter" idx="5"/>
          </p:nvPr>
        </p:nvSpPr>
        <p:spPr/>
        <p:txBody>
          <a:bodyPr/>
          <a:lstStyle/>
          <a:p>
            <a:fld id="{F8A4AEAB-79C7-2744-8E05-F7474EBEF596}" type="slidenum">
              <a:rPr lang="en-US" smtClean="0"/>
              <a:t>11</a:t>
            </a:fld>
            <a:endParaRPr lang="en-US" dirty="0"/>
          </a:p>
        </p:txBody>
      </p:sp>
    </p:spTree>
    <p:extLst>
      <p:ext uri="{BB962C8B-B14F-4D97-AF65-F5344CB8AC3E}">
        <p14:creationId xmlns:p14="http://schemas.microsoft.com/office/powerpoint/2010/main" val="365631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https://www.press.uchicago.edu/ucp/books/book/chicago/F/bo20299131.html</a:t>
            </a:r>
          </a:p>
          <a:p>
            <a:r>
              <a:rPr lang="en-US" dirty="0"/>
              <a:t>http://connectedyouth.nyupress.org/book/9781479899982/ </a:t>
            </a:r>
          </a:p>
          <a:p>
            <a:r>
              <a:rPr lang="en-US" dirty="0"/>
              <a:t>http://gov.harvard.edu/files/gov/files/gov_94_cz_syllabus_fall_2016-final.pdf </a:t>
            </a:r>
          </a:p>
        </p:txBody>
      </p:sp>
      <p:sp>
        <p:nvSpPr>
          <p:cNvPr id="4" name="Slide Number Placeholder 3"/>
          <p:cNvSpPr>
            <a:spLocks noGrp="1"/>
          </p:cNvSpPr>
          <p:nvPr>
            <p:ph type="sldNum" sz="quarter" idx="5"/>
          </p:nvPr>
        </p:nvSpPr>
        <p:spPr/>
        <p:txBody>
          <a:bodyPr/>
          <a:lstStyle/>
          <a:p>
            <a:fld id="{F8A4AEAB-79C7-2744-8E05-F7474EBEF596}" type="slidenum">
              <a:rPr lang="en-US" smtClean="0"/>
              <a:t>15</a:t>
            </a:fld>
            <a:endParaRPr lang="en-US" dirty="0"/>
          </a:p>
        </p:txBody>
      </p:sp>
    </p:spTree>
    <p:extLst>
      <p:ext uri="{BB962C8B-B14F-4D97-AF65-F5344CB8AC3E}">
        <p14:creationId xmlns:p14="http://schemas.microsoft.com/office/powerpoint/2010/main" val="36789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state Senator, Gail Schwartz from 2008 - 2014</a:t>
            </a:r>
          </a:p>
        </p:txBody>
      </p:sp>
      <p:sp>
        <p:nvSpPr>
          <p:cNvPr id="4" name="Slide Number Placeholder 3"/>
          <p:cNvSpPr>
            <a:spLocks noGrp="1"/>
          </p:cNvSpPr>
          <p:nvPr>
            <p:ph type="sldNum" sz="quarter" idx="5"/>
          </p:nvPr>
        </p:nvSpPr>
        <p:spPr/>
        <p:txBody>
          <a:bodyPr/>
          <a:lstStyle/>
          <a:p>
            <a:fld id="{F8A4AEAB-79C7-2744-8E05-F7474EBEF596}" type="slidenum">
              <a:rPr lang="en-US" smtClean="0"/>
              <a:t>17</a:t>
            </a:fld>
            <a:endParaRPr lang="en-US" dirty="0"/>
          </a:p>
        </p:txBody>
      </p:sp>
    </p:spTree>
    <p:extLst>
      <p:ext uri="{BB962C8B-B14F-4D97-AF65-F5344CB8AC3E}">
        <p14:creationId xmlns:p14="http://schemas.microsoft.com/office/powerpoint/2010/main" val="141567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https://www.youtube.com/watch?v=nxCt4J0TUew&amp;feature=youtu.be </a:t>
            </a:r>
          </a:p>
        </p:txBody>
      </p:sp>
      <p:sp>
        <p:nvSpPr>
          <p:cNvPr id="4" name="Slide Number Placeholder 3"/>
          <p:cNvSpPr>
            <a:spLocks noGrp="1"/>
          </p:cNvSpPr>
          <p:nvPr>
            <p:ph type="sldNum" sz="quarter" idx="5"/>
          </p:nvPr>
        </p:nvSpPr>
        <p:spPr/>
        <p:txBody>
          <a:bodyPr/>
          <a:lstStyle/>
          <a:p>
            <a:fld id="{F8A4AEAB-79C7-2744-8E05-F7474EBEF596}" type="slidenum">
              <a:rPr lang="en-US" smtClean="0"/>
              <a:t>18</a:t>
            </a:fld>
            <a:endParaRPr lang="en-US" dirty="0"/>
          </a:p>
        </p:txBody>
      </p:sp>
    </p:spTree>
    <p:extLst>
      <p:ext uri="{BB962C8B-B14F-4D97-AF65-F5344CB8AC3E}">
        <p14:creationId xmlns:p14="http://schemas.microsoft.com/office/powerpoint/2010/main" val="16164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a:t>Title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4" name="Date Placeholder 3"/>
          <p:cNvSpPr>
            <a:spLocks noGrp="1"/>
          </p:cNvSpPr>
          <p:nvPr>
            <p:ph type="dt" sz="half" idx="10"/>
          </p:nvPr>
        </p:nvSpPr>
        <p:spPr/>
        <p:txBody>
          <a:bodyPr/>
          <a:lstStyle/>
          <a:p>
            <a:fld id="{07A9634C-365A-9845-9775-8941B6FBB9ED}" type="datetimeFigureOut">
              <a:rPr lang="en-US" smtClean="0"/>
              <a:t>12/2/18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746665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12/2/18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61491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12/2/18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3567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636800" y="107600"/>
            <a:ext cx="4426500" cy="664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cxnSp>
        <p:nvCxnSpPr>
          <p:cNvPr id="39" name="Google Shape;39;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575600"/>
            <a:ext cx="4045200" cy="20448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04365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593367"/>
            <a:ext cx="85206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1648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6523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9634C-365A-9845-9775-8941B6FBB9ED}" type="datetimeFigureOut">
              <a:rPr lang="en-US" smtClean="0"/>
              <a:t>12/2/18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2734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t>12/2/18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374432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A9634C-365A-9845-9775-8941B6FBB9ED}" type="datetimeFigureOut">
              <a:rPr lang="en-US" smtClean="0"/>
              <a:t>12/2/18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30054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A9634C-365A-9845-9775-8941B6FBB9ED}" type="datetimeFigureOut">
              <a:rPr lang="en-US" smtClean="0"/>
              <a:t>12/2/18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189011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A9634C-365A-9845-9775-8941B6FBB9ED}" type="datetimeFigureOut">
              <a:rPr lang="en-US" smtClean="0"/>
              <a:t>12/2/18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76149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t>12/2/18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25687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12/2/18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290875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12/2/18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dirty="0"/>
          </a:p>
        </p:txBody>
      </p:sp>
    </p:spTree>
    <p:extLst>
      <p:ext uri="{BB962C8B-B14F-4D97-AF65-F5344CB8AC3E}">
        <p14:creationId xmlns:p14="http://schemas.microsoft.com/office/powerpoint/2010/main" val="47218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t>12/2/18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dirty="0"/>
          </a:p>
        </p:txBody>
      </p:sp>
    </p:spTree>
    <p:extLst>
      <p:ext uri="{BB962C8B-B14F-4D97-AF65-F5344CB8AC3E}">
        <p14:creationId xmlns:p14="http://schemas.microsoft.com/office/powerpoint/2010/main" val="4171061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ileyhancock@mont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educatingexcellence.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UylX-BqSiY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mic.com/articles/103788/one-hilarious-video-perfectly-sums-up-a-big-problem-with-western-humanitarianism#.U6LesHONQ"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ress.uchicago.edu/ucp/books/book/chicago/F/bo20299131.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iviced.org/pdfs/books/PC_Level1/ProjectCitizen_Print.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civiced.org/pdfs/books/PC_Level1/ProjectCitizen_Print.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iviced.org/images/stories/downloads/ProjectCitizen/pc%20literacy%20correlation%20level%20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chaebong_nam@fas.harvard.edu" TargetMode="External"/><Relationship Id="rId4" Type="http://schemas.openxmlformats.org/officeDocument/2006/relationships/hyperlink" Target="mailto:gallo@civiced.or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tccle.org/project-citizen.html" TargetMode="External"/><Relationship Id="rId2" Type="http://schemas.openxmlformats.org/officeDocument/2006/relationships/hyperlink" Target="http://flrea.org/programs/project-citize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civiced.org/pc-program/resources/resource-center/other-supporting-websit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oogle.com/url?sa=t&amp;rct=j&amp;q=&amp;esrc=s&amp;source=web&amp;cd=19&amp;ved=2ahUKEwippsbdrYDfAhWE_YMKHZh4AQ0QFjASegQIChAC&amp;url=https://www.doe.k12.de.us/cms/lib/DE01922744/Centricity/Domain/139/ProjectCitizen_6-8_5-09.doc&amp;usg=AOvVaw2vewMwyI1hLdvsObtWZE-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civiced.org/pc-program/resources/resource-center/public-policy-on-displa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theedadvocate.org/5e-model-explaine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ypp.dmlcentral.net/pages/about"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hyperlink" Target="https://yppactionframe.fas.harvard.edu/who-we-are"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yes.sph.umich.edu/curriculum/photovoic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1e8xgF0JtV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ppactionframe.fas.harvard.edu/files/actionframe/files/teaching_guide-ver.1_june20-2017.pdf"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docsteach.org/topics/constitution" TargetMode="External"/><Relationship Id="rId3" Type="http://schemas.openxmlformats.org/officeDocument/2006/relationships/hyperlink" Target="http://www.annenbergclassroom.org/page/best-civics-sites-for-teachers" TargetMode="External"/><Relationship Id="rId7" Type="http://schemas.openxmlformats.org/officeDocument/2006/relationships/hyperlink" Target="https://www.icivics.org/" TargetMode="External"/><Relationship Id="rId2" Type="http://schemas.openxmlformats.org/officeDocument/2006/relationships/hyperlink" Target="https://archive.nytimes.com/www.nytimes.com/learning/teachers/featured_articles/20080915monday.html?...1" TargetMode="External"/><Relationship Id="rId1" Type="http://schemas.openxmlformats.org/officeDocument/2006/relationships/slideLayout" Target="../slideLayouts/slideLayout2.xml"/><Relationship Id="rId6" Type="http://schemas.openxmlformats.org/officeDocument/2006/relationships/hyperlink" Target="https://drive.google.com/open?id=16wcRmL0b33z74UJszIKezxNUG1lfpFI1" TargetMode="External"/><Relationship Id="rId11" Type="http://schemas.openxmlformats.org/officeDocument/2006/relationships/hyperlink" Target="https://www.teachtci.com/" TargetMode="External"/><Relationship Id="rId5" Type="http://schemas.openxmlformats.org/officeDocument/2006/relationships/hyperlink" Target="http://www.studentcam.org/" TargetMode="External"/><Relationship Id="rId10" Type="http://schemas.openxmlformats.org/officeDocument/2006/relationships/hyperlink" Target="https://generationcitizen.org/our-programs/our-curriculum/" TargetMode="External"/><Relationship Id="rId4" Type="http://schemas.openxmlformats.org/officeDocument/2006/relationships/hyperlink" Target="https://www.commonsensemedia.org/news-and-media-literacy/what-is-media-literacy-and-why-is-it-important" TargetMode="External"/><Relationship Id="rId9" Type="http://schemas.openxmlformats.org/officeDocument/2006/relationships/hyperlink" Target="https://yppactionframe.fas.harvard.edu/example-5-youth-participatory-action-research"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educatingexcellence.com/" TargetMode="External"/><Relationship Id="rId2" Type="http://schemas.openxmlformats.org/officeDocument/2006/relationships/hyperlink" Target="mailto:haileyhancock@montana.edu" TargetMode="External"/><Relationship Id="rId1" Type="http://schemas.openxmlformats.org/officeDocument/2006/relationships/slideLayout" Target="../slideLayouts/slideLayout6.xml"/><Relationship Id="rId5" Type="http://schemas.openxmlformats.org/officeDocument/2006/relationships/hyperlink" Target="mailto:chaebong_nam@fas.harvard.edu" TargetMode="External"/><Relationship Id="rId4" Type="http://schemas.openxmlformats.org/officeDocument/2006/relationships/hyperlink" Target="mailto:gallo@civiced.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kpax.com/story/37725192/missoula-elementary-school-students-take-part-in-walkou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16149"/>
            <a:ext cx="9143999" cy="1984301"/>
          </a:xfrm>
        </p:spPr>
        <p:txBody>
          <a:bodyPr>
            <a:normAutofit/>
          </a:bodyPr>
          <a:lstStyle/>
          <a:p>
            <a:r>
              <a:rPr lang="en-US" sz="3600" b="1" dirty="0"/>
              <a:t>Teaching Civics in a Digital Age?! Slacktivism, Selfie-Humanitarianism, and Agency</a:t>
            </a:r>
          </a:p>
        </p:txBody>
      </p:sp>
      <p:sp>
        <p:nvSpPr>
          <p:cNvPr id="3" name="Subtitle 2"/>
          <p:cNvSpPr>
            <a:spLocks noGrp="1"/>
          </p:cNvSpPr>
          <p:nvPr>
            <p:ph type="subTitle" idx="1"/>
          </p:nvPr>
        </p:nvSpPr>
        <p:spPr>
          <a:xfrm>
            <a:off x="-1" y="3886200"/>
            <a:ext cx="9143999" cy="1752600"/>
          </a:xfrm>
        </p:spPr>
        <p:txBody>
          <a:bodyPr>
            <a:normAutofit/>
          </a:bodyPr>
          <a:lstStyle/>
          <a:p>
            <a:r>
              <a:rPr lang="en-US" b="1" dirty="0"/>
              <a:t>Hailey Hancock</a:t>
            </a:r>
          </a:p>
          <a:p>
            <a:r>
              <a:rPr lang="en-US" sz="2800" dirty="0">
                <a:hlinkClick r:id="rId3"/>
              </a:rPr>
              <a:t>haileyhancock@montana.edu</a:t>
            </a:r>
            <a:endParaRPr lang="en-US" sz="2800" dirty="0"/>
          </a:p>
          <a:p>
            <a:r>
              <a:rPr lang="en-US" sz="2800" dirty="0">
                <a:hlinkClick r:id="rId4"/>
              </a:rPr>
              <a:t>www.educatingexcellence.com</a:t>
            </a:r>
            <a:r>
              <a:rPr lang="en-US" sz="2800" dirty="0"/>
              <a:t> </a:t>
            </a:r>
          </a:p>
        </p:txBody>
      </p:sp>
    </p:spTree>
    <p:extLst>
      <p:ext uri="{BB962C8B-B14F-4D97-AF65-F5344CB8AC3E}">
        <p14:creationId xmlns:p14="http://schemas.microsoft.com/office/powerpoint/2010/main" val="221482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2931-F470-5540-BB63-879F13EE0A3D}"/>
              </a:ext>
            </a:extLst>
          </p:cNvPr>
          <p:cNvSpPr>
            <a:spLocks noGrp="1"/>
          </p:cNvSpPr>
          <p:nvPr>
            <p:ph type="title"/>
          </p:nvPr>
        </p:nvSpPr>
        <p:spPr>
          <a:xfrm>
            <a:off x="457200" y="457200"/>
            <a:ext cx="8229600" cy="1143000"/>
          </a:xfrm>
        </p:spPr>
        <p:txBody>
          <a:bodyPr/>
          <a:lstStyle/>
          <a:p>
            <a:r>
              <a:rPr lang="en-US" b="1" dirty="0"/>
              <a:t>Civics in the Digital Age</a:t>
            </a:r>
          </a:p>
        </p:txBody>
      </p:sp>
      <p:sp>
        <p:nvSpPr>
          <p:cNvPr id="3" name="Content Placeholder 2">
            <a:extLst>
              <a:ext uri="{FF2B5EF4-FFF2-40B4-BE49-F238E27FC236}">
                <a16:creationId xmlns:a16="http://schemas.microsoft.com/office/drawing/2014/main" id="{0F1FABB9-E15E-2C40-832F-A33CF87C925C}"/>
              </a:ext>
            </a:extLst>
          </p:cNvPr>
          <p:cNvSpPr>
            <a:spLocks noGrp="1"/>
          </p:cNvSpPr>
          <p:nvPr>
            <p:ph idx="1"/>
          </p:nvPr>
        </p:nvSpPr>
        <p:spPr>
          <a:xfrm>
            <a:off x="457200" y="1600200"/>
            <a:ext cx="8229600" cy="4385929"/>
          </a:xfrm>
        </p:spPr>
        <p:txBody>
          <a:bodyPr>
            <a:normAutofit lnSpcReduction="10000"/>
          </a:bodyPr>
          <a:lstStyle/>
          <a:p>
            <a:r>
              <a:rPr lang="en-US" dirty="0">
                <a:hlinkClick r:id="rId3"/>
              </a:rPr>
              <a:t>Slacktivism</a:t>
            </a:r>
            <a:r>
              <a:rPr lang="en-US" dirty="0"/>
              <a:t> (Allen &amp; Light, 2015; Gladwell, 2010; Karpf, 2012)</a:t>
            </a:r>
          </a:p>
          <a:p>
            <a:r>
              <a:rPr lang="en-US" dirty="0">
                <a:hlinkClick r:id="rId4"/>
              </a:rPr>
              <a:t>Selfie – humanitarianism</a:t>
            </a:r>
            <a:r>
              <a:rPr lang="en-US" dirty="0"/>
              <a:t> (Banet-Weiser, 2015; Gill, 2007; Koffman, Orgad, &amp; Gill, 2015)</a:t>
            </a:r>
          </a:p>
          <a:p>
            <a:r>
              <a:rPr lang="en-US" dirty="0"/>
              <a:t>Empowerment (Hickel, 2014; Zimmerman, 2000) vs. </a:t>
            </a:r>
            <a:r>
              <a:rPr lang="en-US" b="1" dirty="0"/>
              <a:t>Agency</a:t>
            </a:r>
            <a:r>
              <a:rPr lang="en-US" dirty="0"/>
              <a:t> (Allen, 2017)</a:t>
            </a:r>
          </a:p>
          <a:p>
            <a:r>
              <a:rPr lang="en-US" dirty="0"/>
              <a:t>Participatory politics (Jenkins, 2016; Kahne, 2016)</a:t>
            </a:r>
          </a:p>
          <a:p>
            <a:pPr lvl="1"/>
            <a:r>
              <a:rPr lang="en-US" dirty="0"/>
              <a:t>Participatory Action Research (PAR) and Youth PAR</a:t>
            </a:r>
          </a:p>
        </p:txBody>
      </p:sp>
    </p:spTree>
    <p:extLst>
      <p:ext uri="{BB962C8B-B14F-4D97-AF65-F5344CB8AC3E}">
        <p14:creationId xmlns:p14="http://schemas.microsoft.com/office/powerpoint/2010/main" val="3893735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4172-3A5B-2942-B30F-96D79D802CA1}"/>
              </a:ext>
            </a:extLst>
          </p:cNvPr>
          <p:cNvSpPr>
            <a:spLocks noGrp="1"/>
          </p:cNvSpPr>
          <p:nvPr>
            <p:ph type="title"/>
          </p:nvPr>
        </p:nvSpPr>
        <p:spPr/>
        <p:txBody>
          <a:bodyPr/>
          <a:lstStyle/>
          <a:p>
            <a:r>
              <a:rPr lang="en-US" b="1" dirty="0"/>
              <a:t>Selfie-humanitarianism</a:t>
            </a:r>
          </a:p>
        </p:txBody>
      </p:sp>
      <p:sp>
        <p:nvSpPr>
          <p:cNvPr id="3" name="Content Placeholder 2">
            <a:extLst>
              <a:ext uri="{FF2B5EF4-FFF2-40B4-BE49-F238E27FC236}">
                <a16:creationId xmlns:a16="http://schemas.microsoft.com/office/drawing/2014/main" id="{2D40C724-7962-834F-8366-424A1958A5F2}"/>
              </a:ext>
            </a:extLst>
          </p:cNvPr>
          <p:cNvSpPr>
            <a:spLocks noGrp="1"/>
          </p:cNvSpPr>
          <p:nvPr>
            <p:ph idx="1"/>
          </p:nvPr>
        </p:nvSpPr>
        <p:spPr/>
        <p:txBody>
          <a:bodyPr>
            <a:normAutofit fontScale="92500" lnSpcReduction="10000"/>
          </a:bodyPr>
          <a:lstStyle/>
          <a:p>
            <a:pPr marL="0" indent="0">
              <a:buNone/>
            </a:pPr>
            <a:r>
              <a:rPr lang="en-US" dirty="0"/>
              <a:t>“The word ‘selfie’ here thus has multiple meanings: it speaks to the key role in which mobile-technology-generated self-portraits – and social media more generally – play in contemporary girl-focused humanitarian campaigns; </a:t>
            </a:r>
            <a:r>
              <a:rPr lang="en-US" u="sng" dirty="0"/>
              <a:t>it captures the turning of the humanitarian gaze away from the those in need and onto the individual donor</a:t>
            </a:r>
            <a:r>
              <a:rPr lang="en-US" dirty="0"/>
              <a:t>; and it highlights the reframing of ‘helping others’ in terms of entrepreneurial and narcissistic self-work.”</a:t>
            </a:r>
          </a:p>
          <a:p>
            <a:pPr marL="0" indent="0">
              <a:buNone/>
            </a:pPr>
            <a:r>
              <a:rPr lang="en-US" sz="3000" dirty="0"/>
              <a:t> (Koffman, Orgad, &amp; Gill, 2015, p. 158). </a:t>
            </a:r>
          </a:p>
        </p:txBody>
      </p:sp>
    </p:spTree>
    <p:extLst>
      <p:ext uri="{BB962C8B-B14F-4D97-AF65-F5344CB8AC3E}">
        <p14:creationId xmlns:p14="http://schemas.microsoft.com/office/powerpoint/2010/main" val="38859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A3AB-B2CF-FC4E-BC57-13409B558783}"/>
              </a:ext>
            </a:extLst>
          </p:cNvPr>
          <p:cNvSpPr>
            <a:spLocks noGrp="1"/>
          </p:cNvSpPr>
          <p:nvPr>
            <p:ph type="title"/>
          </p:nvPr>
        </p:nvSpPr>
        <p:spPr/>
        <p:txBody>
          <a:bodyPr/>
          <a:lstStyle/>
          <a:p>
            <a:r>
              <a:rPr lang="en-US" b="1" dirty="0"/>
              <a:t>Agency</a:t>
            </a:r>
          </a:p>
        </p:txBody>
      </p:sp>
      <p:sp>
        <p:nvSpPr>
          <p:cNvPr id="3" name="Content Placeholder 2">
            <a:extLst>
              <a:ext uri="{FF2B5EF4-FFF2-40B4-BE49-F238E27FC236}">
                <a16:creationId xmlns:a16="http://schemas.microsoft.com/office/drawing/2014/main" id="{D40FFB4A-C47D-9346-A3EB-BA208591094F}"/>
              </a:ext>
            </a:extLst>
          </p:cNvPr>
          <p:cNvSpPr>
            <a:spLocks noGrp="1"/>
          </p:cNvSpPr>
          <p:nvPr>
            <p:ph idx="1"/>
          </p:nvPr>
        </p:nvSpPr>
        <p:spPr>
          <a:xfrm>
            <a:off x="457200" y="1417638"/>
            <a:ext cx="8229600" cy="4525963"/>
          </a:xfrm>
        </p:spPr>
        <p:txBody>
          <a:bodyPr>
            <a:normAutofit lnSpcReduction="10000"/>
          </a:bodyPr>
          <a:lstStyle/>
          <a:p>
            <a:r>
              <a:rPr lang="en-US" dirty="0"/>
              <a:t>Civic agency is defined as </a:t>
            </a:r>
            <a:r>
              <a:rPr lang="en-US" b="1" dirty="0"/>
              <a:t>the ability or capacity</a:t>
            </a:r>
            <a:r>
              <a:rPr lang="en-US" dirty="0"/>
              <a:t> of individuals (and collectives) to participate in </a:t>
            </a:r>
            <a:r>
              <a:rPr lang="en-US" b="1" dirty="0"/>
              <a:t>their </a:t>
            </a:r>
            <a:r>
              <a:rPr lang="en-US" dirty="0"/>
              <a:t>communities.</a:t>
            </a:r>
            <a:r>
              <a:rPr lang="en-US" b="1" dirty="0"/>
              <a:t>  </a:t>
            </a:r>
          </a:p>
          <a:p>
            <a:r>
              <a:rPr lang="en-US" dirty="0"/>
              <a:t>According to Danielle Allen (2017) there are three types of civic agents: </a:t>
            </a:r>
          </a:p>
          <a:p>
            <a:pPr lvl="1"/>
            <a:r>
              <a:rPr lang="en-US" dirty="0"/>
              <a:t>The civically engaged individual (League of Women Voters)</a:t>
            </a:r>
          </a:p>
          <a:p>
            <a:pPr lvl="1"/>
            <a:r>
              <a:rPr lang="en-US" dirty="0"/>
              <a:t>passionate activists (Occupy, Dreamers, Girl Up)</a:t>
            </a:r>
          </a:p>
          <a:p>
            <a:pPr lvl="1"/>
            <a:r>
              <a:rPr lang="en-US" dirty="0"/>
              <a:t>the politician (local, state, national, international)</a:t>
            </a:r>
          </a:p>
        </p:txBody>
      </p:sp>
    </p:spTree>
    <p:extLst>
      <p:ext uri="{BB962C8B-B14F-4D97-AF65-F5344CB8AC3E}">
        <p14:creationId xmlns:p14="http://schemas.microsoft.com/office/powerpoint/2010/main" val="267556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C343-8EBE-1848-9884-811A475D77DC}"/>
              </a:ext>
            </a:extLst>
          </p:cNvPr>
          <p:cNvSpPr>
            <a:spLocks noGrp="1"/>
          </p:cNvSpPr>
          <p:nvPr>
            <p:ph type="title"/>
          </p:nvPr>
        </p:nvSpPr>
        <p:spPr/>
        <p:txBody>
          <a:bodyPr>
            <a:noAutofit/>
          </a:bodyPr>
          <a:lstStyle/>
          <a:p>
            <a:r>
              <a:rPr lang="en-US" sz="4000" b="1" dirty="0"/>
              <a:t>Participatory Politics</a:t>
            </a:r>
          </a:p>
        </p:txBody>
      </p:sp>
      <p:sp>
        <p:nvSpPr>
          <p:cNvPr id="3" name="Content Placeholder 2">
            <a:extLst>
              <a:ext uri="{FF2B5EF4-FFF2-40B4-BE49-F238E27FC236}">
                <a16:creationId xmlns:a16="http://schemas.microsoft.com/office/drawing/2014/main" id="{87027980-F351-E447-8C33-B6003251ADA2}"/>
              </a:ext>
            </a:extLst>
          </p:cNvPr>
          <p:cNvSpPr>
            <a:spLocks noGrp="1"/>
          </p:cNvSpPr>
          <p:nvPr>
            <p:ph idx="1"/>
          </p:nvPr>
        </p:nvSpPr>
        <p:spPr/>
        <p:txBody>
          <a:bodyPr>
            <a:normAutofit fontScale="92500"/>
          </a:bodyPr>
          <a:lstStyle/>
          <a:p>
            <a:r>
              <a:rPr lang="en-US" dirty="0"/>
              <a:t>“… interactive, peer-based acts through which individuals and groups seek to exert both voice and influence on issues of public concern” </a:t>
            </a:r>
            <a:r>
              <a:rPr lang="en-US" sz="3000" dirty="0"/>
              <a:t>(Kahne, Hodgin, &amp; Eidman-Aadahl, 2016, p. 2).</a:t>
            </a:r>
          </a:p>
          <a:p>
            <a:r>
              <a:rPr lang="en-US" dirty="0"/>
              <a:t>There are five characteristics of participatory politics: circulation of information; dialogue and feedback; production of content; mobilization of community members; and investigation of community issues </a:t>
            </a:r>
            <a:r>
              <a:rPr lang="en-US" sz="3000" dirty="0"/>
              <a:t>(Jenkins, 2016, p. 43). </a:t>
            </a:r>
          </a:p>
        </p:txBody>
      </p:sp>
    </p:spTree>
    <p:extLst>
      <p:ext uri="{BB962C8B-B14F-4D97-AF65-F5344CB8AC3E}">
        <p14:creationId xmlns:p14="http://schemas.microsoft.com/office/powerpoint/2010/main" val="3892555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F122E-D911-6F49-98F7-4599E077A01E}"/>
              </a:ext>
            </a:extLst>
          </p:cNvPr>
          <p:cNvSpPr>
            <a:spLocks noGrp="1"/>
          </p:cNvSpPr>
          <p:nvPr>
            <p:ph idx="1"/>
          </p:nvPr>
        </p:nvSpPr>
        <p:spPr>
          <a:xfrm>
            <a:off x="457200" y="1600201"/>
            <a:ext cx="8229600" cy="2884118"/>
          </a:xfrm>
        </p:spPr>
        <p:txBody>
          <a:bodyPr/>
          <a:lstStyle/>
          <a:p>
            <a:pPr marL="0" indent="0">
              <a:buNone/>
            </a:pPr>
            <a:r>
              <a:rPr lang="en-US" sz="3600" dirty="0"/>
              <a:t>Meet with your “Chicago!” partner and discuss. </a:t>
            </a:r>
            <a:r>
              <a:rPr lang="en-US" sz="3600" b="1" i="1" dirty="0"/>
              <a:t>How does technology help or hinder civic engagement? … </a:t>
            </a:r>
            <a:r>
              <a:rPr lang="en-US" sz="3600" dirty="0"/>
              <a:t>for us AND our students.</a:t>
            </a:r>
          </a:p>
          <a:p>
            <a:endParaRPr lang="en-US" dirty="0"/>
          </a:p>
        </p:txBody>
      </p:sp>
    </p:spTree>
    <p:extLst>
      <p:ext uri="{BB962C8B-B14F-4D97-AF65-F5344CB8AC3E}">
        <p14:creationId xmlns:p14="http://schemas.microsoft.com/office/powerpoint/2010/main" val="390411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BB24-25F9-4E41-A762-11B59B5C665E}"/>
              </a:ext>
            </a:extLst>
          </p:cNvPr>
          <p:cNvSpPr>
            <a:spLocks noGrp="1"/>
          </p:cNvSpPr>
          <p:nvPr>
            <p:ph type="title"/>
          </p:nvPr>
        </p:nvSpPr>
        <p:spPr/>
        <p:txBody>
          <a:bodyPr/>
          <a:lstStyle/>
          <a:p>
            <a:r>
              <a:rPr lang="en-US" b="1" dirty="0"/>
              <a:t>Resource alert!</a:t>
            </a:r>
          </a:p>
        </p:txBody>
      </p:sp>
      <p:pic>
        <p:nvPicPr>
          <p:cNvPr id="9" name="Content Placeholder 8" descr="A picture containing object, clock&#13;&#10;&#13;&#10;Description automatically generated">
            <a:hlinkClick r:id="rId3"/>
            <a:extLst>
              <a:ext uri="{FF2B5EF4-FFF2-40B4-BE49-F238E27FC236}">
                <a16:creationId xmlns:a16="http://schemas.microsoft.com/office/drawing/2014/main" id="{E321A8F6-A388-1143-A6B3-763C28CFA92C}"/>
              </a:ext>
            </a:extLst>
          </p:cNvPr>
          <p:cNvPicPr>
            <a:picLocks noGrp="1" noChangeAspect="1"/>
          </p:cNvPicPr>
          <p:nvPr>
            <p:ph idx="1"/>
          </p:nvPr>
        </p:nvPicPr>
        <p:blipFill>
          <a:blip r:embed="rId4"/>
          <a:stretch>
            <a:fillRect/>
          </a:stretch>
        </p:blipFill>
        <p:spPr>
          <a:xfrm>
            <a:off x="893134" y="1334385"/>
            <a:ext cx="3079000" cy="4525963"/>
          </a:xfrm>
        </p:spPr>
      </p:pic>
      <p:pic>
        <p:nvPicPr>
          <p:cNvPr id="11" name="Picture 10" descr="A picture containing text&#13;&#10;&#13;&#10;Description automatically generated">
            <a:extLst>
              <a:ext uri="{FF2B5EF4-FFF2-40B4-BE49-F238E27FC236}">
                <a16:creationId xmlns:a16="http://schemas.microsoft.com/office/drawing/2014/main" id="{9DC773A9-14EA-2E44-ABB2-70991524CA2D}"/>
              </a:ext>
            </a:extLst>
          </p:cNvPr>
          <p:cNvPicPr>
            <a:picLocks noChangeAspect="1"/>
          </p:cNvPicPr>
          <p:nvPr/>
        </p:nvPicPr>
        <p:blipFill>
          <a:blip r:embed="rId5"/>
          <a:stretch>
            <a:fillRect/>
          </a:stretch>
        </p:blipFill>
        <p:spPr>
          <a:xfrm>
            <a:off x="4572000" y="1334386"/>
            <a:ext cx="3035057" cy="4525963"/>
          </a:xfrm>
          <a:prstGeom prst="rect">
            <a:avLst/>
          </a:prstGeom>
        </p:spPr>
      </p:pic>
      <p:sp>
        <p:nvSpPr>
          <p:cNvPr id="12" name="TextBox 11">
            <a:extLst>
              <a:ext uri="{FF2B5EF4-FFF2-40B4-BE49-F238E27FC236}">
                <a16:creationId xmlns:a16="http://schemas.microsoft.com/office/drawing/2014/main" id="{224D35FB-1B6C-394F-B578-8BCE358777E3}"/>
              </a:ext>
            </a:extLst>
          </p:cNvPr>
          <p:cNvSpPr txBox="1"/>
          <p:nvPr/>
        </p:nvSpPr>
        <p:spPr>
          <a:xfrm>
            <a:off x="7953153" y="2668772"/>
            <a:ext cx="956931" cy="2862322"/>
          </a:xfrm>
          <a:prstGeom prst="rect">
            <a:avLst/>
          </a:prstGeom>
          <a:noFill/>
        </p:spPr>
        <p:txBody>
          <a:bodyPr wrap="square" rtlCol="0">
            <a:spAutoFit/>
          </a:bodyPr>
          <a:lstStyle/>
          <a:p>
            <a:r>
              <a:rPr lang="en-US" b="1" dirty="0">
                <a:solidFill>
                  <a:srgbClr val="C00000"/>
                </a:solidFill>
              </a:rPr>
              <a:t>Click this picture to access a copy for FREE ONLINE </a:t>
            </a:r>
            <a:r>
              <a:rPr lang="en-US" dirty="0">
                <a:solidFill>
                  <a:srgbClr val="C00000"/>
                </a:solidFill>
              </a:rPr>
              <a:t>(right now)</a:t>
            </a:r>
          </a:p>
        </p:txBody>
      </p:sp>
      <p:sp>
        <p:nvSpPr>
          <p:cNvPr id="13" name="Right Arrow 12">
            <a:extLst>
              <a:ext uri="{FF2B5EF4-FFF2-40B4-BE49-F238E27FC236}">
                <a16:creationId xmlns:a16="http://schemas.microsoft.com/office/drawing/2014/main" id="{F67E8EFC-B6D3-0E4D-900B-E802B77519F3}"/>
              </a:ext>
            </a:extLst>
          </p:cNvPr>
          <p:cNvSpPr/>
          <p:nvPr/>
        </p:nvSpPr>
        <p:spPr>
          <a:xfrm rot="9602003">
            <a:off x="7378995" y="3268936"/>
            <a:ext cx="574158" cy="328431"/>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766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C99122-8C47-204D-A146-288534935B5C}"/>
              </a:ext>
            </a:extLst>
          </p:cNvPr>
          <p:cNvSpPr/>
          <p:nvPr/>
        </p:nvSpPr>
        <p:spPr>
          <a:xfrm>
            <a:off x="451883" y="925032"/>
            <a:ext cx="8240233" cy="4832092"/>
          </a:xfrm>
          <a:prstGeom prst="rect">
            <a:avLst/>
          </a:prstGeom>
        </p:spPr>
        <p:txBody>
          <a:bodyPr wrap="square">
            <a:spAutoFit/>
          </a:bodyPr>
          <a:lstStyle/>
          <a:p>
            <a:r>
              <a:rPr lang="en-US" sz="4400" dirty="0"/>
              <a:t>While there are many positive effects/tools associated with technology there are also drawbacks. </a:t>
            </a:r>
            <a:r>
              <a:rPr lang="en-US" sz="4400" b="1" dirty="0"/>
              <a:t>How can we guide our students in </a:t>
            </a:r>
            <a:r>
              <a:rPr lang="en-US" sz="4400" b="1" u="sng" dirty="0"/>
              <a:t>authentically</a:t>
            </a:r>
            <a:r>
              <a:rPr lang="en-US" sz="4400" b="1" dirty="0"/>
              <a:t> </a:t>
            </a:r>
            <a:r>
              <a:rPr lang="en-US" sz="4400" b="1" u="sng" dirty="0"/>
              <a:t>engaging</a:t>
            </a:r>
            <a:r>
              <a:rPr lang="en-US" sz="4400" b="1" dirty="0"/>
              <a:t> in the </a:t>
            </a:r>
            <a:r>
              <a:rPr lang="en-US" sz="4400" b="1" u="sng" dirty="0"/>
              <a:t>process</a:t>
            </a:r>
            <a:r>
              <a:rPr lang="en-US" sz="4400" b="1" dirty="0"/>
              <a:t> for </a:t>
            </a:r>
            <a:r>
              <a:rPr lang="en-US" sz="4400" b="1" u="sng" dirty="0"/>
              <a:t>creating change </a:t>
            </a:r>
            <a:r>
              <a:rPr lang="en-US" sz="4400" b="1" dirty="0"/>
              <a:t>in a </a:t>
            </a:r>
            <a:r>
              <a:rPr lang="en-US" sz="4400" b="1" u="sng" dirty="0"/>
              <a:t>democracy</a:t>
            </a:r>
            <a:r>
              <a:rPr lang="en-US" sz="4400" b="1" dirty="0"/>
              <a:t>?</a:t>
            </a:r>
          </a:p>
        </p:txBody>
      </p:sp>
    </p:spTree>
    <p:extLst>
      <p:ext uri="{BB962C8B-B14F-4D97-AF65-F5344CB8AC3E}">
        <p14:creationId xmlns:p14="http://schemas.microsoft.com/office/powerpoint/2010/main" val="68953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2BEA-343C-AC4F-9210-DEDC9D2B0CA3}"/>
              </a:ext>
            </a:extLst>
          </p:cNvPr>
          <p:cNvSpPr>
            <a:spLocks noGrp="1"/>
          </p:cNvSpPr>
          <p:nvPr>
            <p:ph type="title"/>
          </p:nvPr>
        </p:nvSpPr>
        <p:spPr>
          <a:xfrm>
            <a:off x="1789144" y="426427"/>
            <a:ext cx="5268558" cy="577595"/>
          </a:xfrm>
        </p:spPr>
        <p:txBody>
          <a:bodyPr>
            <a:noAutofit/>
          </a:bodyPr>
          <a:lstStyle/>
          <a:p>
            <a:r>
              <a:rPr lang="en-US" b="1" dirty="0"/>
              <a:t>Why I care?</a:t>
            </a:r>
          </a:p>
        </p:txBody>
      </p:sp>
      <p:sp>
        <p:nvSpPr>
          <p:cNvPr id="4" name="Title 1">
            <a:extLst>
              <a:ext uri="{FF2B5EF4-FFF2-40B4-BE49-F238E27FC236}">
                <a16:creationId xmlns:a16="http://schemas.microsoft.com/office/drawing/2014/main" id="{C9AFB127-0AAD-2C45-9F74-040AF699EE6C}"/>
              </a:ext>
            </a:extLst>
          </p:cNvPr>
          <p:cNvSpPr txBox="1">
            <a:spLocks/>
          </p:cNvSpPr>
          <p:nvPr/>
        </p:nvSpPr>
        <p:spPr>
          <a:xfrm>
            <a:off x="1160385" y="1122372"/>
            <a:ext cx="6823227" cy="857250"/>
          </a:xfrm>
          <a:prstGeom prst="rect">
            <a:avLst/>
          </a:prstGeom>
        </p:spPr>
        <p:txBody>
          <a:bodyPr vert="horz" lIns="68580" tIns="34290" rIns="68580" bIns="3429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u="sng" dirty="0">
                <a:solidFill>
                  <a:schemeClr val="tx1"/>
                </a:solidFill>
              </a:rPr>
              <a:t>Students</a:t>
            </a:r>
            <a:r>
              <a:rPr lang="en-US" sz="2800" dirty="0">
                <a:solidFill>
                  <a:schemeClr val="tx1"/>
                </a:solidFill>
              </a:rPr>
              <a:t> want recycling!</a:t>
            </a:r>
          </a:p>
          <a:p>
            <a:r>
              <a:rPr lang="en-US" sz="2800" u="sng" dirty="0">
                <a:solidFill>
                  <a:schemeClr val="tx1"/>
                </a:solidFill>
              </a:rPr>
              <a:t>Students</a:t>
            </a:r>
            <a:r>
              <a:rPr lang="en-US" sz="2800" dirty="0">
                <a:solidFill>
                  <a:schemeClr val="tx1"/>
                </a:solidFill>
              </a:rPr>
              <a:t> want less secondhand smoke!</a:t>
            </a:r>
          </a:p>
        </p:txBody>
      </p:sp>
      <p:pic>
        <p:nvPicPr>
          <p:cNvPr id="5" name="Picture 4">
            <a:extLst>
              <a:ext uri="{FF2B5EF4-FFF2-40B4-BE49-F238E27FC236}">
                <a16:creationId xmlns:a16="http://schemas.microsoft.com/office/drawing/2014/main" id="{00E0B092-DBB7-DE47-B5D9-E9DDCB08B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84" y="2097972"/>
            <a:ext cx="6823228" cy="3936760"/>
          </a:xfrm>
          <a:prstGeom prst="rect">
            <a:avLst/>
          </a:prstGeom>
        </p:spPr>
      </p:pic>
    </p:spTree>
    <p:extLst>
      <p:ext uri="{BB962C8B-B14F-4D97-AF65-F5344CB8AC3E}">
        <p14:creationId xmlns:p14="http://schemas.microsoft.com/office/powerpoint/2010/main" val="252115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700C-4EB2-3C4A-ACC6-E7A7E69DD84B}"/>
              </a:ext>
            </a:extLst>
          </p:cNvPr>
          <p:cNvSpPr>
            <a:spLocks noGrp="1"/>
          </p:cNvSpPr>
          <p:nvPr>
            <p:ph type="title"/>
          </p:nvPr>
        </p:nvSpPr>
        <p:spPr>
          <a:xfrm>
            <a:off x="340243" y="1139521"/>
            <a:ext cx="8133906" cy="857250"/>
          </a:xfrm>
        </p:spPr>
        <p:txBody>
          <a:bodyPr>
            <a:normAutofit fontScale="90000"/>
          </a:bodyPr>
          <a:lstStyle/>
          <a:p>
            <a:pPr algn="l"/>
            <a:r>
              <a:rPr lang="en-US" sz="4900" b="1" dirty="0"/>
              <a:t>Project Citizen: </a:t>
            </a:r>
            <a:r>
              <a:rPr lang="en-US" sz="3100" b="1" dirty="0">
                <a:solidFill>
                  <a:srgbClr val="C00000"/>
                </a:solidFill>
                <a:hlinkClick r:id="rId3"/>
              </a:rPr>
              <a:t>online “textbook”</a:t>
            </a:r>
            <a:r>
              <a:rPr lang="en-US" sz="3100" b="1" dirty="0">
                <a:solidFill>
                  <a:srgbClr val="C00000"/>
                </a:solidFill>
              </a:rPr>
              <a:t> </a:t>
            </a:r>
            <a:r>
              <a:rPr lang="en-US" sz="3100" dirty="0">
                <a:solidFill>
                  <a:srgbClr val="C00000"/>
                </a:solidFill>
              </a:rPr>
              <a:t>from the Center for Civic Education</a:t>
            </a:r>
            <a:br>
              <a:rPr lang="en-US" dirty="0">
                <a:solidFill>
                  <a:srgbClr val="C00000"/>
                </a:solidFill>
              </a:rPr>
            </a:br>
            <a:endParaRPr lang="en-US" dirty="0"/>
          </a:p>
        </p:txBody>
      </p:sp>
      <p:sp>
        <p:nvSpPr>
          <p:cNvPr id="3" name="Content Placeholder 2">
            <a:extLst>
              <a:ext uri="{FF2B5EF4-FFF2-40B4-BE49-F238E27FC236}">
                <a16:creationId xmlns:a16="http://schemas.microsoft.com/office/drawing/2014/main" id="{886F7691-CA0D-4440-94C1-ABF0E5357281}"/>
              </a:ext>
            </a:extLst>
          </p:cNvPr>
          <p:cNvSpPr>
            <a:spLocks noGrp="1"/>
          </p:cNvSpPr>
          <p:nvPr>
            <p:ph idx="1"/>
          </p:nvPr>
        </p:nvSpPr>
        <p:spPr>
          <a:xfrm>
            <a:off x="340243" y="2120120"/>
            <a:ext cx="8038213" cy="3919173"/>
          </a:xfrm>
        </p:spPr>
        <p:txBody>
          <a:bodyPr>
            <a:noAutofit/>
          </a:bodyPr>
          <a:lstStyle/>
          <a:p>
            <a:pPr marL="51435" indent="0">
              <a:buNone/>
            </a:pPr>
            <a:r>
              <a:rPr lang="en-US" sz="2800" dirty="0"/>
              <a:t>PRE-TEACH and INTRODUCE PUBLIC POLICY then… </a:t>
            </a:r>
          </a:p>
          <a:p>
            <a:pPr marL="794385" lvl="1">
              <a:buFont typeface="+mj-lt"/>
              <a:buAutoNum type="arabicPeriod"/>
            </a:pPr>
            <a:r>
              <a:rPr lang="en-US" dirty="0"/>
              <a:t>Identify the problem and gather information</a:t>
            </a:r>
          </a:p>
          <a:p>
            <a:pPr marL="794385" lvl="1">
              <a:buFont typeface="+mj-lt"/>
              <a:buAutoNum type="arabicPeriod"/>
            </a:pPr>
            <a:r>
              <a:rPr lang="en-US" dirty="0"/>
              <a:t>Examine alternative policies</a:t>
            </a:r>
          </a:p>
          <a:p>
            <a:pPr marL="794385" lvl="1">
              <a:buFont typeface="+mj-lt"/>
              <a:buAutoNum type="arabicPeriod"/>
            </a:pPr>
            <a:r>
              <a:rPr lang="en-US" dirty="0"/>
              <a:t>Propose one public policy with reasoning</a:t>
            </a:r>
          </a:p>
          <a:p>
            <a:pPr marL="794385" lvl="1">
              <a:buFont typeface="+mj-lt"/>
              <a:buAutoNum type="arabicPeriod"/>
            </a:pPr>
            <a:r>
              <a:rPr lang="en-US" dirty="0"/>
              <a:t>Develop an action plan</a:t>
            </a:r>
          </a:p>
          <a:p>
            <a:pPr marL="51435" indent="0">
              <a:buNone/>
            </a:pPr>
            <a:r>
              <a:rPr lang="en-US" sz="2800" dirty="0"/>
              <a:t>PRESENT and REFLECT on the experience</a:t>
            </a:r>
          </a:p>
        </p:txBody>
      </p:sp>
    </p:spTree>
    <p:extLst>
      <p:ext uri="{BB962C8B-B14F-4D97-AF65-F5344CB8AC3E}">
        <p14:creationId xmlns:p14="http://schemas.microsoft.com/office/powerpoint/2010/main" val="3455073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6AEE-B234-F243-A212-734FADF06243}"/>
              </a:ext>
            </a:extLst>
          </p:cNvPr>
          <p:cNvSpPr>
            <a:spLocks noGrp="1"/>
          </p:cNvSpPr>
          <p:nvPr>
            <p:ph type="title"/>
          </p:nvPr>
        </p:nvSpPr>
        <p:spPr>
          <a:xfrm>
            <a:off x="457200" y="411560"/>
            <a:ext cx="8229600" cy="874980"/>
          </a:xfrm>
        </p:spPr>
        <p:txBody>
          <a:bodyPr/>
          <a:lstStyle/>
          <a:p>
            <a:r>
              <a:rPr lang="en-US" b="1" dirty="0"/>
              <a:t>What is public policy?</a:t>
            </a:r>
          </a:p>
        </p:txBody>
      </p:sp>
      <p:sp>
        <p:nvSpPr>
          <p:cNvPr id="3" name="Content Placeholder 2">
            <a:extLst>
              <a:ext uri="{FF2B5EF4-FFF2-40B4-BE49-F238E27FC236}">
                <a16:creationId xmlns:a16="http://schemas.microsoft.com/office/drawing/2014/main" id="{B863A0F6-AF11-BB46-A033-3DEB154982E0}"/>
              </a:ext>
            </a:extLst>
          </p:cNvPr>
          <p:cNvSpPr>
            <a:spLocks noGrp="1"/>
          </p:cNvSpPr>
          <p:nvPr>
            <p:ph idx="1"/>
          </p:nvPr>
        </p:nvSpPr>
        <p:spPr>
          <a:xfrm>
            <a:off x="457200" y="1812192"/>
            <a:ext cx="8229600" cy="4025082"/>
          </a:xfrm>
        </p:spPr>
        <p:txBody>
          <a:bodyPr>
            <a:normAutofit fontScale="85000" lnSpcReduction="10000"/>
          </a:bodyPr>
          <a:lstStyle/>
          <a:p>
            <a:r>
              <a:rPr lang="en-US" dirty="0"/>
              <a:t>“…An agreed-upon way that our federal, state, or local governments fulfill their responsibilities, such as protecting the rights of individuals and promoting the general wellbeing of the people.” (p. 4)</a:t>
            </a:r>
          </a:p>
          <a:p>
            <a:pPr lvl="1"/>
            <a:r>
              <a:rPr lang="en-US" dirty="0"/>
              <a:t>Example: police officers enforce speed limits</a:t>
            </a:r>
          </a:p>
          <a:p>
            <a:pPr lvl="1"/>
            <a:r>
              <a:rPr lang="en-US" dirty="0"/>
              <a:t>NON – Example: food drives, volunteering</a:t>
            </a:r>
          </a:p>
          <a:p>
            <a:r>
              <a:rPr lang="en-US" dirty="0"/>
              <a:t>Let’s practice with our </a:t>
            </a:r>
            <a:r>
              <a:rPr lang="en-US" b="1" dirty="0"/>
              <a:t>“Engaged citizen” partner </a:t>
            </a:r>
            <a:r>
              <a:rPr lang="en-US" dirty="0"/>
              <a:t>– reintroduce yourself and share your favorite food then </a:t>
            </a:r>
            <a:r>
              <a:rPr lang="en-US" u="sng" dirty="0"/>
              <a:t>complete this policy worksheet together</a:t>
            </a:r>
          </a:p>
        </p:txBody>
      </p:sp>
      <p:sp>
        <p:nvSpPr>
          <p:cNvPr id="4" name="TextBox 3">
            <a:extLst>
              <a:ext uri="{FF2B5EF4-FFF2-40B4-BE49-F238E27FC236}">
                <a16:creationId xmlns:a16="http://schemas.microsoft.com/office/drawing/2014/main" id="{2AA04F30-F84D-A447-8AE0-0BA895254E7A}"/>
              </a:ext>
            </a:extLst>
          </p:cNvPr>
          <p:cNvSpPr txBox="1"/>
          <p:nvPr/>
        </p:nvSpPr>
        <p:spPr>
          <a:xfrm>
            <a:off x="604747" y="1181760"/>
            <a:ext cx="7934505" cy="523220"/>
          </a:xfrm>
          <a:prstGeom prst="rect">
            <a:avLst/>
          </a:prstGeom>
          <a:noFill/>
        </p:spPr>
        <p:txBody>
          <a:bodyPr wrap="square" rtlCol="0">
            <a:spAutoFit/>
          </a:bodyPr>
          <a:lstStyle/>
          <a:p>
            <a:r>
              <a:rPr lang="en-US" sz="2800" dirty="0">
                <a:solidFill>
                  <a:srgbClr val="C00000"/>
                </a:solidFill>
              </a:rPr>
              <a:t>pages 1 – 5 in Project Citizen </a:t>
            </a:r>
            <a:r>
              <a:rPr lang="en-US" sz="2800" b="1" dirty="0">
                <a:solidFill>
                  <a:srgbClr val="C00000"/>
                </a:solidFill>
                <a:hlinkClick r:id="rId2"/>
              </a:rPr>
              <a:t>online “textbook”</a:t>
            </a:r>
            <a:endParaRPr lang="en-US" sz="2800" dirty="0">
              <a:solidFill>
                <a:srgbClr val="C00000"/>
              </a:solidFill>
            </a:endParaRPr>
          </a:p>
        </p:txBody>
      </p:sp>
    </p:spTree>
    <p:extLst>
      <p:ext uri="{BB962C8B-B14F-4D97-AF65-F5344CB8AC3E}">
        <p14:creationId xmlns:p14="http://schemas.microsoft.com/office/powerpoint/2010/main" val="11270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85AF-C00B-3C4F-BEE4-8EB1E2C78204}"/>
              </a:ext>
            </a:extLst>
          </p:cNvPr>
          <p:cNvSpPr>
            <a:spLocks noGrp="1"/>
          </p:cNvSpPr>
          <p:nvPr>
            <p:ph type="title"/>
          </p:nvPr>
        </p:nvSpPr>
        <p:spPr>
          <a:xfrm>
            <a:off x="457200" y="412862"/>
            <a:ext cx="8229600" cy="1143000"/>
          </a:xfrm>
        </p:spPr>
        <p:txBody>
          <a:bodyPr/>
          <a:lstStyle/>
          <a:p>
            <a:r>
              <a:rPr lang="en-US" b="1" dirty="0"/>
              <a:t>WELCOME!</a:t>
            </a:r>
          </a:p>
        </p:txBody>
      </p:sp>
      <p:sp>
        <p:nvSpPr>
          <p:cNvPr id="6" name="Content Placeholder 5">
            <a:extLst>
              <a:ext uri="{FF2B5EF4-FFF2-40B4-BE49-F238E27FC236}">
                <a16:creationId xmlns:a16="http://schemas.microsoft.com/office/drawing/2014/main" id="{3A803C64-53AB-F344-A4E0-75C241B72257}"/>
              </a:ext>
            </a:extLst>
          </p:cNvPr>
          <p:cNvSpPr>
            <a:spLocks noGrp="1"/>
          </p:cNvSpPr>
          <p:nvPr>
            <p:ph idx="1"/>
          </p:nvPr>
        </p:nvSpPr>
        <p:spPr>
          <a:xfrm>
            <a:off x="457200" y="1555862"/>
            <a:ext cx="8229600" cy="4525963"/>
          </a:xfrm>
        </p:spPr>
        <p:txBody>
          <a:bodyPr>
            <a:normAutofit fontScale="92500" lnSpcReduction="20000"/>
          </a:bodyPr>
          <a:lstStyle/>
          <a:p>
            <a:pPr marL="514350" indent="-514350">
              <a:buFont typeface="+mj-lt"/>
              <a:buAutoNum type="arabicPeriod"/>
            </a:pPr>
            <a:r>
              <a:rPr lang="en-US" dirty="0"/>
              <a:t>Logistics and introductions</a:t>
            </a:r>
          </a:p>
          <a:p>
            <a:pPr marL="514350" indent="-514350">
              <a:buFont typeface="+mj-lt"/>
              <a:buAutoNum type="arabicPeriod"/>
            </a:pPr>
            <a:r>
              <a:rPr lang="en-US" dirty="0"/>
              <a:t>Overview of content and concepts </a:t>
            </a:r>
          </a:p>
          <a:p>
            <a:pPr marL="514350" indent="-514350">
              <a:buFont typeface="+mj-lt"/>
              <a:buAutoNum type="arabicPeriod"/>
            </a:pPr>
            <a:r>
              <a:rPr lang="en-US" dirty="0"/>
              <a:t>Instructional Resource: </a:t>
            </a:r>
            <a:r>
              <a:rPr lang="en-US" b="1" dirty="0"/>
              <a:t>Project Citizen</a:t>
            </a:r>
          </a:p>
          <a:p>
            <a:pPr marL="914400" lvl="1" indent="-514350">
              <a:buFont typeface="+mj-lt"/>
              <a:buAutoNum type="arabicPeriod"/>
            </a:pPr>
            <a:r>
              <a:rPr lang="en-US" dirty="0">
                <a:hlinkClick r:id="rId3"/>
              </a:rPr>
              <a:t>Alignment</a:t>
            </a:r>
            <a:r>
              <a:rPr lang="en-US" dirty="0"/>
              <a:t> with CCSS ELA/ SS Standards</a:t>
            </a:r>
          </a:p>
          <a:p>
            <a:pPr marL="914400" lvl="1" indent="-514350">
              <a:buFont typeface="+mj-lt"/>
              <a:buAutoNum type="arabicPeriod"/>
            </a:pPr>
            <a:r>
              <a:rPr lang="en-US" dirty="0"/>
              <a:t>Exhibit Hall Booth #711; Maria Gallo, </a:t>
            </a:r>
            <a:r>
              <a:rPr lang="en-US" dirty="0">
                <a:hlinkClick r:id="rId4"/>
              </a:rPr>
              <a:t>gallo@civiced.org</a:t>
            </a:r>
            <a:r>
              <a:rPr lang="en-US" dirty="0"/>
              <a:t> </a:t>
            </a:r>
          </a:p>
          <a:p>
            <a:pPr marL="514350" indent="-514350">
              <a:buFont typeface="+mj-lt"/>
              <a:buAutoNum type="arabicPeriod"/>
            </a:pPr>
            <a:r>
              <a:rPr lang="en-US" dirty="0"/>
              <a:t>Instructional Resource: </a:t>
            </a:r>
            <a:r>
              <a:rPr lang="en-US" b="1" dirty="0"/>
              <a:t>Youth and Participatory Politics Framework</a:t>
            </a:r>
          </a:p>
          <a:p>
            <a:pPr marL="914400" lvl="1" indent="-514350">
              <a:buFont typeface="+mj-lt"/>
              <a:buAutoNum type="arabicPeriod"/>
            </a:pPr>
            <a:r>
              <a:rPr lang="en-US" dirty="0"/>
              <a:t>Dr. Nam, </a:t>
            </a:r>
            <a:r>
              <a:rPr lang="en-US" b="1" dirty="0">
                <a:hlinkClick r:id="rId5"/>
              </a:rPr>
              <a:t>chaebong_nam@fas.harvard.edu</a:t>
            </a:r>
            <a:endParaRPr lang="en-US" b="1" dirty="0"/>
          </a:p>
          <a:p>
            <a:pPr marL="514350" indent="-514350">
              <a:buFont typeface="+mj-lt"/>
              <a:buAutoNum type="arabicPeriod"/>
            </a:pPr>
            <a:r>
              <a:rPr lang="en-US" dirty="0"/>
              <a:t>Critical discussion and reflection</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46513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6D7D-CEEA-AF40-AC08-9B16F2DC0819}"/>
              </a:ext>
            </a:extLst>
          </p:cNvPr>
          <p:cNvSpPr>
            <a:spLocks noGrp="1"/>
          </p:cNvSpPr>
          <p:nvPr>
            <p:ph type="title"/>
          </p:nvPr>
        </p:nvSpPr>
        <p:spPr>
          <a:xfrm>
            <a:off x="457200" y="414670"/>
            <a:ext cx="8229600" cy="1002968"/>
          </a:xfrm>
        </p:spPr>
        <p:txBody>
          <a:bodyPr/>
          <a:lstStyle/>
          <a:p>
            <a:r>
              <a:rPr lang="en-US" b="1" dirty="0"/>
              <a:t>Public Policy </a:t>
            </a:r>
            <a:r>
              <a:rPr lang="en-US" b="1" dirty="0">
                <a:hlinkClick r:id="rId2"/>
              </a:rPr>
              <a:t>Worksheets</a:t>
            </a:r>
            <a:endParaRPr lang="en-US" b="1" dirty="0"/>
          </a:p>
        </p:txBody>
      </p:sp>
      <p:sp>
        <p:nvSpPr>
          <p:cNvPr id="3" name="Content Placeholder 2">
            <a:extLst>
              <a:ext uri="{FF2B5EF4-FFF2-40B4-BE49-F238E27FC236}">
                <a16:creationId xmlns:a16="http://schemas.microsoft.com/office/drawing/2014/main" id="{0FF05086-28E0-594F-B483-346F3A6FD591}"/>
              </a:ext>
            </a:extLst>
          </p:cNvPr>
          <p:cNvSpPr>
            <a:spLocks noGrp="1"/>
          </p:cNvSpPr>
          <p:nvPr>
            <p:ph idx="1"/>
          </p:nvPr>
        </p:nvSpPr>
        <p:spPr>
          <a:xfrm>
            <a:off x="457200" y="1417638"/>
            <a:ext cx="8229600" cy="4370323"/>
          </a:xfrm>
        </p:spPr>
        <p:txBody>
          <a:bodyPr>
            <a:normAutofit fontScale="77500" lnSpcReduction="20000"/>
          </a:bodyPr>
          <a:lstStyle/>
          <a:p>
            <a:r>
              <a:rPr lang="en-US" dirty="0"/>
              <a:t>Now lets “snowball”</a:t>
            </a:r>
          </a:p>
          <a:p>
            <a:pPr lvl="1"/>
            <a:r>
              <a:rPr lang="en-US" dirty="0"/>
              <a:t>One group joins with another group to discuss their answers</a:t>
            </a:r>
          </a:p>
          <a:p>
            <a:pPr lvl="1"/>
            <a:r>
              <a:rPr lang="en-US" dirty="0"/>
              <a:t>Think about the different levels of government involved in creating policy </a:t>
            </a:r>
          </a:p>
          <a:p>
            <a:r>
              <a:rPr lang="en-US" dirty="0"/>
              <a:t>Some public policies are written into laws by legislatures (i.e., Congress, State Legislatures, City Councils, School Boards, etc.). </a:t>
            </a:r>
          </a:p>
          <a:p>
            <a:r>
              <a:rPr lang="en-US" dirty="0"/>
              <a:t>Other policies are contained in rules and regulations created by executive branches of government (i.e., President, Governor, Mayor, School Superintendent, etc.), the branches of government responsible for carrying out and enforcing laws.</a:t>
            </a:r>
          </a:p>
          <a:p>
            <a:pPr marL="0" indent="0">
              <a:buNone/>
            </a:pPr>
            <a:r>
              <a:rPr lang="en-US" b="1" dirty="0"/>
              <a:t>Resource</a:t>
            </a:r>
            <a:r>
              <a:rPr lang="en-US" dirty="0"/>
              <a:t>: </a:t>
            </a:r>
            <a:r>
              <a:rPr lang="en-US" dirty="0">
                <a:hlinkClick r:id="rId3"/>
              </a:rPr>
              <a:t>Tennessee Center for Civic Engagement</a:t>
            </a:r>
            <a:endParaRPr lang="en-US" dirty="0"/>
          </a:p>
        </p:txBody>
      </p:sp>
    </p:spTree>
    <p:extLst>
      <p:ext uri="{BB962C8B-B14F-4D97-AF65-F5344CB8AC3E}">
        <p14:creationId xmlns:p14="http://schemas.microsoft.com/office/powerpoint/2010/main" val="3714318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BD44-9326-7D4A-B424-5F9C926D87DA}"/>
              </a:ext>
            </a:extLst>
          </p:cNvPr>
          <p:cNvSpPr>
            <a:spLocks noGrp="1"/>
          </p:cNvSpPr>
          <p:nvPr>
            <p:ph type="title"/>
          </p:nvPr>
        </p:nvSpPr>
        <p:spPr>
          <a:xfrm>
            <a:off x="457200" y="457200"/>
            <a:ext cx="8229600" cy="1143000"/>
          </a:xfrm>
        </p:spPr>
        <p:txBody>
          <a:bodyPr/>
          <a:lstStyle/>
          <a:p>
            <a:r>
              <a:rPr lang="en-US" b="1" dirty="0"/>
              <a:t>Let’s apply Project Citizen</a:t>
            </a:r>
          </a:p>
        </p:txBody>
      </p:sp>
      <p:sp>
        <p:nvSpPr>
          <p:cNvPr id="3" name="Content Placeholder 2">
            <a:extLst>
              <a:ext uri="{FF2B5EF4-FFF2-40B4-BE49-F238E27FC236}">
                <a16:creationId xmlns:a16="http://schemas.microsoft.com/office/drawing/2014/main" id="{54A750C0-FB90-4347-8E87-E418D986042C}"/>
              </a:ext>
            </a:extLst>
          </p:cNvPr>
          <p:cNvSpPr>
            <a:spLocks noGrp="1"/>
          </p:cNvSpPr>
          <p:nvPr>
            <p:ph idx="1"/>
          </p:nvPr>
        </p:nvSpPr>
        <p:spPr/>
        <p:txBody>
          <a:bodyPr/>
          <a:lstStyle/>
          <a:p>
            <a:r>
              <a:rPr lang="en-US" dirty="0"/>
              <a:t>Find your “NCSS” partner</a:t>
            </a:r>
          </a:p>
          <a:p>
            <a:r>
              <a:rPr lang="en-US" dirty="0"/>
              <a:t>We will review an example of creating public policy using a nursery rhyme</a:t>
            </a:r>
          </a:p>
          <a:p>
            <a:pPr lvl="1"/>
            <a:r>
              <a:rPr lang="en-US" dirty="0"/>
              <a:t>Then choose a nursery rhyme</a:t>
            </a:r>
          </a:p>
          <a:p>
            <a:pPr lvl="1"/>
            <a:r>
              <a:rPr lang="en-US" dirty="0"/>
              <a:t>Read it critically and connect it to our world today at the local, state, national or global level</a:t>
            </a:r>
          </a:p>
          <a:p>
            <a:pPr lvl="1"/>
            <a:r>
              <a:rPr lang="en-US" dirty="0"/>
              <a:t>Fill out your handout on public policy</a:t>
            </a:r>
          </a:p>
          <a:p>
            <a:pPr lvl="2"/>
            <a:r>
              <a:rPr lang="en-US" dirty="0"/>
              <a:t>This </a:t>
            </a:r>
            <a:r>
              <a:rPr lang="en-US" dirty="0">
                <a:hlinkClick r:id="rId2"/>
              </a:rPr>
              <a:t>website</a:t>
            </a:r>
            <a:r>
              <a:rPr lang="en-US" dirty="0"/>
              <a:t> could help be helpful</a:t>
            </a:r>
          </a:p>
        </p:txBody>
      </p:sp>
    </p:spTree>
    <p:extLst>
      <p:ext uri="{BB962C8B-B14F-4D97-AF65-F5344CB8AC3E}">
        <p14:creationId xmlns:p14="http://schemas.microsoft.com/office/powerpoint/2010/main" val="2317247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19C14F-6F63-F84E-9EB2-5A07153261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286" y="623334"/>
            <a:ext cx="3442008" cy="3314997"/>
          </a:xfrm>
        </p:spPr>
      </p:pic>
      <p:pic>
        <p:nvPicPr>
          <p:cNvPr id="7" name="Picture 6">
            <a:extLst>
              <a:ext uri="{FF2B5EF4-FFF2-40B4-BE49-F238E27FC236}">
                <a16:creationId xmlns:a16="http://schemas.microsoft.com/office/drawing/2014/main" id="{0FE328C5-9948-454C-9525-5185B8BC3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562" y="3521064"/>
            <a:ext cx="4097438" cy="2255092"/>
          </a:xfrm>
          <a:prstGeom prst="rect">
            <a:avLst/>
          </a:prstGeom>
        </p:spPr>
      </p:pic>
      <p:sp>
        <p:nvSpPr>
          <p:cNvPr id="8" name="TextBox 7">
            <a:extLst>
              <a:ext uri="{FF2B5EF4-FFF2-40B4-BE49-F238E27FC236}">
                <a16:creationId xmlns:a16="http://schemas.microsoft.com/office/drawing/2014/main" id="{5132FF83-0A31-5441-B0C9-8215866E3F3A}"/>
              </a:ext>
            </a:extLst>
          </p:cNvPr>
          <p:cNvSpPr txBox="1"/>
          <p:nvPr/>
        </p:nvSpPr>
        <p:spPr>
          <a:xfrm>
            <a:off x="3987209" y="681825"/>
            <a:ext cx="4561214" cy="2839239"/>
          </a:xfrm>
          <a:prstGeom prst="rect">
            <a:avLst/>
          </a:prstGeom>
          <a:noFill/>
        </p:spPr>
        <p:txBody>
          <a:bodyPr wrap="square" rtlCol="0">
            <a:spAutoFit/>
          </a:bodyPr>
          <a:lstStyle/>
          <a:p>
            <a:r>
              <a:rPr lang="en-US" sz="2800" b="1" dirty="0">
                <a:solidFill>
                  <a:srgbClr val="C00000"/>
                </a:solidFill>
              </a:rPr>
              <a:t>TASK</a:t>
            </a:r>
            <a:r>
              <a:rPr lang="en-US" sz="2800" dirty="0">
                <a:solidFill>
                  <a:srgbClr val="C00000"/>
                </a:solidFill>
              </a:rPr>
              <a:t>: You are going to have 20 minutes to analyze a nursery rhyme, and create public policy around the issue presented in their nursery rhyme.</a:t>
            </a:r>
          </a:p>
          <a:p>
            <a:endParaRPr lang="en-US" sz="1050" dirty="0"/>
          </a:p>
        </p:txBody>
      </p:sp>
      <p:sp>
        <p:nvSpPr>
          <p:cNvPr id="9" name="Rectangle 8">
            <a:extLst>
              <a:ext uri="{FF2B5EF4-FFF2-40B4-BE49-F238E27FC236}">
                <a16:creationId xmlns:a16="http://schemas.microsoft.com/office/drawing/2014/main" id="{4CE4C687-58DA-744B-941B-2E52F0C3B9FD}"/>
              </a:ext>
            </a:extLst>
          </p:cNvPr>
          <p:cNvSpPr/>
          <p:nvPr/>
        </p:nvSpPr>
        <p:spPr>
          <a:xfrm>
            <a:off x="538101" y="3900085"/>
            <a:ext cx="3274377" cy="1938992"/>
          </a:xfrm>
          <a:prstGeom prst="rect">
            <a:avLst/>
          </a:prstGeom>
        </p:spPr>
        <p:txBody>
          <a:bodyPr wrap="square">
            <a:spAutoFit/>
          </a:bodyPr>
          <a:lstStyle/>
          <a:p>
            <a:r>
              <a:rPr lang="en-US" sz="2400" b="1" dirty="0">
                <a:solidFill>
                  <a:srgbClr val="C00000"/>
                </a:solidFill>
              </a:rPr>
              <a:t>If you would like to share reach out to Hailey</a:t>
            </a:r>
            <a:r>
              <a:rPr lang="en-US" sz="2400" dirty="0">
                <a:solidFill>
                  <a:srgbClr val="C00000"/>
                </a:solidFill>
              </a:rPr>
              <a:t>… we will take a picture of your work and AirDrop it … </a:t>
            </a:r>
          </a:p>
        </p:txBody>
      </p:sp>
    </p:spTree>
    <p:extLst>
      <p:ext uri="{BB962C8B-B14F-4D97-AF65-F5344CB8AC3E}">
        <p14:creationId xmlns:p14="http://schemas.microsoft.com/office/powerpoint/2010/main" val="232774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EC2C-F002-AD48-AA98-3E9E04C59FCD}"/>
              </a:ext>
            </a:extLst>
          </p:cNvPr>
          <p:cNvSpPr>
            <a:spLocks noGrp="1"/>
          </p:cNvSpPr>
          <p:nvPr>
            <p:ph type="title"/>
          </p:nvPr>
        </p:nvSpPr>
        <p:spPr>
          <a:xfrm>
            <a:off x="457199" y="5686817"/>
            <a:ext cx="8229600" cy="552080"/>
          </a:xfrm>
        </p:spPr>
        <p:txBody>
          <a:bodyPr>
            <a:normAutofit/>
          </a:bodyPr>
          <a:lstStyle/>
          <a:p>
            <a:r>
              <a:rPr lang="en-US" sz="1800" b="1" dirty="0"/>
              <a:t>Source</a:t>
            </a:r>
            <a:r>
              <a:rPr lang="en-US" sz="1400" dirty="0"/>
              <a:t>: </a:t>
            </a:r>
            <a:r>
              <a:rPr lang="en-US" sz="1400" dirty="0">
                <a:hlinkClick r:id="rId2"/>
              </a:rPr>
              <a:t>https://www.doe.k12.de.us/cms/lib/DE01922744/.../ProjectCitizen_6-8_5-09.doc</a:t>
            </a:r>
            <a:endParaRPr lang="en-US" sz="1400" dirty="0"/>
          </a:p>
        </p:txBody>
      </p:sp>
      <p:pic>
        <p:nvPicPr>
          <p:cNvPr id="5" name="Content Placeholder 4" descr="A screenshot of a cell phone&#13;&#10;&#13;&#10;Description automatically generated">
            <a:extLst>
              <a:ext uri="{FF2B5EF4-FFF2-40B4-BE49-F238E27FC236}">
                <a16:creationId xmlns:a16="http://schemas.microsoft.com/office/drawing/2014/main" id="{6EBF2BE3-22F5-DF4B-B4BA-486E749841D7}"/>
              </a:ext>
            </a:extLst>
          </p:cNvPr>
          <p:cNvPicPr>
            <a:picLocks noGrp="1" noChangeAspect="1"/>
          </p:cNvPicPr>
          <p:nvPr>
            <p:ph idx="1"/>
          </p:nvPr>
        </p:nvPicPr>
        <p:blipFill>
          <a:blip r:embed="rId3"/>
          <a:stretch>
            <a:fillRect/>
          </a:stretch>
        </p:blipFill>
        <p:spPr>
          <a:xfrm>
            <a:off x="0" y="400833"/>
            <a:ext cx="9035413" cy="5386190"/>
          </a:xfrm>
        </p:spPr>
      </p:pic>
    </p:spTree>
    <p:extLst>
      <p:ext uri="{BB962C8B-B14F-4D97-AF65-F5344CB8AC3E}">
        <p14:creationId xmlns:p14="http://schemas.microsoft.com/office/powerpoint/2010/main" val="3673703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E53F-7C26-F74E-9759-20C832A78B5B}"/>
              </a:ext>
            </a:extLst>
          </p:cNvPr>
          <p:cNvSpPr>
            <a:spLocks noGrp="1"/>
          </p:cNvSpPr>
          <p:nvPr>
            <p:ph type="title"/>
          </p:nvPr>
        </p:nvSpPr>
        <p:spPr>
          <a:xfrm>
            <a:off x="457200" y="1915547"/>
            <a:ext cx="8229600" cy="1143000"/>
          </a:xfrm>
        </p:spPr>
        <p:txBody>
          <a:bodyPr/>
          <a:lstStyle/>
          <a:p>
            <a:r>
              <a:rPr lang="en-US" b="1" dirty="0"/>
              <a:t>Let’s share out</a:t>
            </a:r>
          </a:p>
        </p:txBody>
      </p:sp>
    </p:spTree>
    <p:extLst>
      <p:ext uri="{BB962C8B-B14F-4D97-AF65-F5344CB8AC3E}">
        <p14:creationId xmlns:p14="http://schemas.microsoft.com/office/powerpoint/2010/main" val="80263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58D9-C644-A148-92FD-7828E73465FC}"/>
              </a:ext>
            </a:extLst>
          </p:cNvPr>
          <p:cNvSpPr>
            <a:spLocks noGrp="1"/>
          </p:cNvSpPr>
          <p:nvPr>
            <p:ph type="title"/>
          </p:nvPr>
        </p:nvSpPr>
        <p:spPr/>
        <p:txBody>
          <a:bodyPr/>
          <a:lstStyle/>
          <a:p>
            <a:r>
              <a:rPr lang="en-US" b="1" dirty="0"/>
              <a:t>Explore a Project Citizen Portfolio</a:t>
            </a:r>
          </a:p>
        </p:txBody>
      </p:sp>
      <p:sp>
        <p:nvSpPr>
          <p:cNvPr id="3" name="Content Placeholder 2">
            <a:extLst>
              <a:ext uri="{FF2B5EF4-FFF2-40B4-BE49-F238E27FC236}">
                <a16:creationId xmlns:a16="http://schemas.microsoft.com/office/drawing/2014/main" id="{343FEA87-B557-D341-B977-670990BA82E3}"/>
              </a:ext>
            </a:extLst>
          </p:cNvPr>
          <p:cNvSpPr>
            <a:spLocks noGrp="1"/>
          </p:cNvSpPr>
          <p:nvPr>
            <p:ph idx="1"/>
          </p:nvPr>
        </p:nvSpPr>
        <p:spPr/>
        <p:txBody>
          <a:bodyPr/>
          <a:lstStyle/>
          <a:p>
            <a:r>
              <a:rPr lang="en-US" dirty="0"/>
              <a:t>With your NCSS partner go to the sample </a:t>
            </a:r>
            <a:r>
              <a:rPr lang="en-US" dirty="0">
                <a:hlinkClick r:id="rId2"/>
              </a:rPr>
              <a:t>portfolio</a:t>
            </a:r>
            <a:endParaRPr lang="en-US" dirty="0"/>
          </a:p>
          <a:p>
            <a:pPr lvl="1"/>
            <a:r>
              <a:rPr lang="en-US" dirty="0"/>
              <a:t>Click on the first “board”. What is their problem?</a:t>
            </a:r>
          </a:p>
          <a:p>
            <a:pPr lvl="1"/>
            <a:r>
              <a:rPr lang="en-US" dirty="0"/>
              <a:t>Click on the second “board”. What stands out to you from the alternative policies?</a:t>
            </a:r>
          </a:p>
          <a:p>
            <a:pPr lvl="1"/>
            <a:r>
              <a:rPr lang="en-US" dirty="0"/>
              <a:t>Click on the third “board”. What support to they have for their chosen policy?</a:t>
            </a:r>
          </a:p>
          <a:p>
            <a:pPr lvl="1"/>
            <a:r>
              <a:rPr lang="en-US" dirty="0"/>
              <a:t>Click on the fourth “board”.  What stood out to you about their action plan?</a:t>
            </a:r>
          </a:p>
        </p:txBody>
      </p:sp>
    </p:spTree>
    <p:extLst>
      <p:ext uri="{BB962C8B-B14F-4D97-AF65-F5344CB8AC3E}">
        <p14:creationId xmlns:p14="http://schemas.microsoft.com/office/powerpoint/2010/main" val="345671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E400-9341-C44F-97EE-DB74744C986C}"/>
              </a:ext>
            </a:extLst>
          </p:cNvPr>
          <p:cNvSpPr>
            <a:spLocks noGrp="1"/>
          </p:cNvSpPr>
          <p:nvPr>
            <p:ph type="title"/>
          </p:nvPr>
        </p:nvSpPr>
        <p:spPr>
          <a:xfrm>
            <a:off x="457199" y="392555"/>
            <a:ext cx="8229600" cy="1143000"/>
          </a:xfrm>
        </p:spPr>
        <p:txBody>
          <a:bodyPr/>
          <a:lstStyle/>
          <a:p>
            <a:r>
              <a:rPr lang="en-US" b="1" dirty="0"/>
              <a:t>Project Citizen: Strat Chat</a:t>
            </a:r>
          </a:p>
        </p:txBody>
      </p:sp>
      <p:sp>
        <p:nvSpPr>
          <p:cNvPr id="3" name="Content Placeholder 2">
            <a:extLst>
              <a:ext uri="{FF2B5EF4-FFF2-40B4-BE49-F238E27FC236}">
                <a16:creationId xmlns:a16="http://schemas.microsoft.com/office/drawing/2014/main" id="{89FF5F4B-2741-184B-842A-17C988AF9161}"/>
              </a:ext>
            </a:extLst>
          </p:cNvPr>
          <p:cNvSpPr>
            <a:spLocks noGrp="1"/>
          </p:cNvSpPr>
          <p:nvPr>
            <p:ph idx="1"/>
          </p:nvPr>
        </p:nvSpPr>
        <p:spPr>
          <a:xfrm>
            <a:off x="701749" y="1417638"/>
            <a:ext cx="7740501" cy="4476307"/>
          </a:xfrm>
        </p:spPr>
        <p:txBody>
          <a:bodyPr>
            <a:normAutofit fontScale="77500" lnSpcReduction="20000"/>
          </a:bodyPr>
          <a:lstStyle/>
          <a:p>
            <a:pPr marL="0" indent="0">
              <a:buNone/>
            </a:pPr>
            <a:r>
              <a:rPr lang="en-US" dirty="0"/>
              <a:t>STAY WITH YOUR NCSS PARTNER… </a:t>
            </a:r>
          </a:p>
          <a:p>
            <a:r>
              <a:rPr lang="en-US" dirty="0"/>
              <a:t>How were </a:t>
            </a:r>
            <a:r>
              <a:rPr lang="en-US" dirty="0">
                <a:hlinkClick r:id="rId3"/>
              </a:rPr>
              <a:t>the 5 E’s </a:t>
            </a:r>
            <a:r>
              <a:rPr lang="en-US" dirty="0"/>
              <a:t>integrated into this project?</a:t>
            </a:r>
          </a:p>
          <a:p>
            <a:pPr lvl="1"/>
            <a:r>
              <a:rPr lang="en-US" dirty="0"/>
              <a:t>Engage? Explore? Explain? Elaborate? Evaluate?</a:t>
            </a:r>
          </a:p>
          <a:p>
            <a:r>
              <a:rPr lang="en-US" dirty="0"/>
              <a:t>What are some other pre-teaching activities that need to happen before students jump into creating their official Project Citizen project?</a:t>
            </a:r>
          </a:p>
          <a:p>
            <a:r>
              <a:rPr lang="en-US" dirty="0"/>
              <a:t>How are activities like Project Citizen different than a traditional research project? Why does this matter?</a:t>
            </a:r>
          </a:p>
          <a:p>
            <a:r>
              <a:rPr lang="en-US" dirty="0"/>
              <a:t>Skim pages 30, 32, 34 and 38 to review how students complete parts 1 – 4 on the Display Board. </a:t>
            </a:r>
            <a:r>
              <a:rPr lang="en-US" b="1" dirty="0"/>
              <a:t>Why is it important for students to present their findings to a real audience? </a:t>
            </a:r>
          </a:p>
          <a:p>
            <a:pPr marL="0" indent="0">
              <a:buNone/>
            </a:pPr>
            <a:endParaRPr lang="en-US" dirty="0"/>
          </a:p>
          <a:p>
            <a:endParaRPr lang="en-US" dirty="0"/>
          </a:p>
        </p:txBody>
      </p:sp>
    </p:spTree>
    <p:extLst>
      <p:ext uri="{BB962C8B-B14F-4D97-AF65-F5344CB8AC3E}">
        <p14:creationId xmlns:p14="http://schemas.microsoft.com/office/powerpoint/2010/main" val="164935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8" y="724022"/>
            <a:ext cx="7825563" cy="857250"/>
          </a:xfrm>
        </p:spPr>
        <p:txBody>
          <a:bodyPr>
            <a:normAutofit/>
          </a:bodyPr>
          <a:lstStyle/>
          <a:p>
            <a:r>
              <a:rPr lang="en-US" b="1" dirty="0"/>
              <a:t>Youth Participatory Politics</a:t>
            </a:r>
          </a:p>
        </p:txBody>
      </p:sp>
      <p:graphicFrame>
        <p:nvGraphicFramePr>
          <p:cNvPr id="4" name="Diagram 3"/>
          <p:cNvGraphicFramePr/>
          <p:nvPr>
            <p:extLst>
              <p:ext uri="{D42A27DB-BD31-4B8C-83A1-F6EECF244321}">
                <p14:modId xmlns:p14="http://schemas.microsoft.com/office/powerpoint/2010/main" val="1407532079"/>
              </p:ext>
            </p:extLst>
          </p:nvPr>
        </p:nvGraphicFramePr>
        <p:xfrm>
          <a:off x="563526" y="2056622"/>
          <a:ext cx="7719237" cy="4077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163102" y="5310026"/>
            <a:ext cx="4031075" cy="253916"/>
          </a:xfrm>
          <a:prstGeom prst="rect">
            <a:avLst/>
          </a:prstGeom>
        </p:spPr>
        <p:txBody>
          <a:bodyPr wrap="square">
            <a:spAutoFit/>
          </a:bodyPr>
          <a:lstStyle/>
          <a:p>
            <a:pPr algn="r"/>
            <a:r>
              <a:rPr lang="en-US" sz="1050" dirty="0">
                <a:hlinkClick r:id="rId7"/>
              </a:rPr>
              <a:t>https://ypp.dmlcentral.net/pages/about</a:t>
            </a:r>
            <a:r>
              <a:rPr lang="en-US" sz="1050" dirty="0"/>
              <a:t> </a:t>
            </a:r>
          </a:p>
        </p:txBody>
      </p:sp>
    </p:spTree>
    <p:extLst>
      <p:ext uri="{BB962C8B-B14F-4D97-AF65-F5344CB8AC3E}">
        <p14:creationId xmlns:p14="http://schemas.microsoft.com/office/powerpoint/2010/main" val="4043402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body" idx="2"/>
          </p:nvPr>
        </p:nvSpPr>
        <p:spPr>
          <a:xfrm>
            <a:off x="4939500" y="1581450"/>
            <a:ext cx="3837000" cy="3695100"/>
          </a:xfrm>
          <a:prstGeom prst="rect">
            <a:avLst/>
          </a:prstGeom>
        </p:spPr>
        <p:txBody>
          <a:bodyPr spcFirstLastPara="1" vert="horz" wrap="square" lIns="91425" tIns="91425" rIns="91425" bIns="91425" rtlCol="0" anchor="ctr" anchorCtr="0">
            <a:noAutofit/>
          </a:bodyPr>
          <a:lstStyle/>
          <a:p>
            <a:pPr marL="0" indent="0" algn="ctr">
              <a:buNone/>
            </a:pPr>
            <a:r>
              <a:rPr lang="en" sz="4000" b="1" dirty="0">
                <a:ea typeface="Raleway"/>
                <a:cs typeface="Raleway"/>
                <a:sym typeface="Raleway"/>
              </a:rPr>
              <a:t>The YPP Action Framework</a:t>
            </a:r>
            <a:endParaRPr sz="4000" b="1" dirty="0">
              <a:ea typeface="Raleway"/>
              <a:cs typeface="Raleway"/>
              <a:sym typeface="Raleway"/>
            </a:endParaRPr>
          </a:p>
          <a:p>
            <a:pPr marL="0" indent="0" algn="ctr">
              <a:spcBef>
                <a:spcPts val="1600"/>
              </a:spcBef>
              <a:spcAft>
                <a:spcPts val="1600"/>
              </a:spcAft>
              <a:buNone/>
            </a:pPr>
            <a:r>
              <a:rPr lang="en" sz="4000" b="1" dirty="0">
                <a:ea typeface="Raleway"/>
                <a:cs typeface="Raleway"/>
                <a:sym typeface="Raleway"/>
                <a:hlinkClick r:id="rId3"/>
              </a:rPr>
              <a:t>(Allen, Earl, and Soep)</a:t>
            </a:r>
            <a:endParaRPr sz="4000" b="1" dirty="0">
              <a:ea typeface="Raleway"/>
              <a:cs typeface="Raleway"/>
              <a:sym typeface="Raleway"/>
            </a:endParaRPr>
          </a:p>
        </p:txBody>
      </p:sp>
      <p:pic>
        <p:nvPicPr>
          <p:cNvPr id="59" name="Google Shape;59;p13"/>
          <p:cNvPicPr preferRelativeResize="0"/>
          <p:nvPr/>
        </p:nvPicPr>
        <p:blipFill>
          <a:blip r:embed="rId4">
            <a:alphaModFix/>
          </a:blip>
          <a:stretch>
            <a:fillRect/>
          </a:stretch>
        </p:blipFill>
        <p:spPr>
          <a:xfrm>
            <a:off x="152400" y="1009650"/>
            <a:ext cx="4098168" cy="4838700"/>
          </a:xfrm>
          <a:prstGeom prst="rect">
            <a:avLst/>
          </a:prstGeom>
          <a:noFill/>
          <a:ln>
            <a:noFill/>
          </a:ln>
        </p:spPr>
      </p:pic>
    </p:spTree>
    <p:extLst>
      <p:ext uri="{BB962C8B-B14F-4D97-AF65-F5344CB8AC3E}">
        <p14:creationId xmlns:p14="http://schemas.microsoft.com/office/powerpoint/2010/main" val="3009740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480150" y="1514611"/>
            <a:ext cx="8183700" cy="1473600"/>
          </a:xfrm>
          <a:prstGeom prst="rect">
            <a:avLst/>
          </a:prstGeom>
          <a:ln w="9525" cap="flat" cmpd="sng">
            <a:solidFill>
              <a:srgbClr val="6FA8DC"/>
            </a:solidFill>
            <a:prstDash val="solid"/>
            <a:round/>
            <a:headEnd type="none" w="sm" len="sm"/>
            <a:tailEnd type="none" w="sm" len="sm"/>
          </a:ln>
        </p:spPr>
        <p:txBody>
          <a:bodyPr spcFirstLastPara="1" vert="horz" wrap="square" lIns="91425" tIns="91425" rIns="91425" bIns="91425" rtlCol="0" anchor="b" anchorCtr="0">
            <a:noAutofit/>
          </a:bodyPr>
          <a:lstStyle/>
          <a:p>
            <a:pPr algn="l">
              <a:spcBef>
                <a:spcPts val="0"/>
              </a:spcBef>
            </a:pPr>
            <a:r>
              <a:rPr lang="en" b="1" dirty="0">
                <a:solidFill>
                  <a:srgbClr val="C00000"/>
                </a:solidFill>
                <a:latin typeface="+mn-lt"/>
              </a:rPr>
              <a:t>A Case Study of </a:t>
            </a:r>
            <a:r>
              <a:rPr lang="en" b="1" i="1" dirty="0">
                <a:solidFill>
                  <a:srgbClr val="C00000"/>
                </a:solidFill>
                <a:latin typeface="+mn-lt"/>
              </a:rPr>
              <a:t>Girl Up </a:t>
            </a:r>
            <a:r>
              <a:rPr lang="en" b="1" dirty="0">
                <a:solidFill>
                  <a:srgbClr val="C00000"/>
                </a:solidFill>
                <a:latin typeface="+mn-lt"/>
                <a:ea typeface="Source Sans Pro"/>
                <a:cs typeface="Source Sans Pro"/>
                <a:sym typeface="Source Sans Pro"/>
              </a:rPr>
              <a:t>Using the Youth and Participatory Politics Framework</a:t>
            </a:r>
            <a:endParaRPr b="1" dirty="0">
              <a:solidFill>
                <a:srgbClr val="C00000"/>
              </a:solidFill>
              <a:latin typeface="+mn-lt"/>
            </a:endParaRPr>
          </a:p>
        </p:txBody>
      </p:sp>
      <p:pic>
        <p:nvPicPr>
          <p:cNvPr id="67" name="Google Shape;67;p14" descr="Screen Shot 2017-10-30 at 5.38.17 PM.png"/>
          <p:cNvPicPr preferRelativeResize="0"/>
          <p:nvPr/>
        </p:nvPicPr>
        <p:blipFill>
          <a:blip r:embed="rId3">
            <a:alphaModFix/>
          </a:blip>
          <a:stretch>
            <a:fillRect/>
          </a:stretch>
        </p:blipFill>
        <p:spPr>
          <a:xfrm>
            <a:off x="6765801" y="3924164"/>
            <a:ext cx="2162175" cy="1419225"/>
          </a:xfrm>
          <a:prstGeom prst="rect">
            <a:avLst/>
          </a:prstGeom>
          <a:noFill/>
          <a:ln>
            <a:noFill/>
          </a:ln>
        </p:spPr>
      </p:pic>
      <p:pic>
        <p:nvPicPr>
          <p:cNvPr id="68" name="Google Shape;68;p14"/>
          <p:cNvPicPr preferRelativeResize="0"/>
          <p:nvPr/>
        </p:nvPicPr>
        <p:blipFill>
          <a:blip r:embed="rId4">
            <a:alphaModFix/>
          </a:blip>
          <a:stretch>
            <a:fillRect/>
          </a:stretch>
        </p:blipFill>
        <p:spPr>
          <a:xfrm>
            <a:off x="204839" y="3896975"/>
            <a:ext cx="2285803" cy="1473600"/>
          </a:xfrm>
          <a:prstGeom prst="rect">
            <a:avLst/>
          </a:prstGeom>
          <a:noFill/>
          <a:ln>
            <a:noFill/>
          </a:ln>
        </p:spPr>
      </p:pic>
      <p:pic>
        <p:nvPicPr>
          <p:cNvPr id="69" name="Google Shape;69;p14"/>
          <p:cNvPicPr preferRelativeResize="0"/>
          <p:nvPr/>
        </p:nvPicPr>
        <p:blipFill>
          <a:blip r:embed="rId5">
            <a:alphaModFix/>
          </a:blip>
          <a:stretch>
            <a:fillRect/>
          </a:stretch>
        </p:blipFill>
        <p:spPr>
          <a:xfrm>
            <a:off x="2767612" y="3896982"/>
            <a:ext cx="3721212" cy="1473600"/>
          </a:xfrm>
          <a:prstGeom prst="rect">
            <a:avLst/>
          </a:prstGeom>
          <a:noFill/>
          <a:ln>
            <a:noFill/>
          </a:ln>
        </p:spPr>
      </p:pic>
    </p:spTree>
    <p:extLst>
      <p:ext uri="{BB962C8B-B14F-4D97-AF65-F5344CB8AC3E}">
        <p14:creationId xmlns:p14="http://schemas.microsoft.com/office/powerpoint/2010/main" val="119414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E97D-4068-604E-A144-6A1B7000EDB0}"/>
              </a:ext>
            </a:extLst>
          </p:cNvPr>
          <p:cNvSpPr>
            <a:spLocks noGrp="1"/>
          </p:cNvSpPr>
          <p:nvPr>
            <p:ph type="title"/>
          </p:nvPr>
        </p:nvSpPr>
        <p:spPr>
          <a:xfrm>
            <a:off x="0" y="274637"/>
            <a:ext cx="9144000" cy="1213921"/>
          </a:xfrm>
        </p:spPr>
        <p:txBody>
          <a:bodyPr>
            <a:normAutofit/>
          </a:bodyPr>
          <a:lstStyle/>
          <a:p>
            <a:r>
              <a:rPr lang="en-US" sz="3600" dirty="0">
                <a:hlinkClick r:id="rId2"/>
              </a:rPr>
              <a:t>PhotoVoice</a:t>
            </a:r>
            <a:r>
              <a:rPr lang="en-US" sz="3600">
                <a:hlinkClick r:id="rId2"/>
              </a:rPr>
              <a:t> </a:t>
            </a:r>
            <a:r>
              <a:rPr lang="en-US" sz="3600"/>
              <a:t>as a way to explore our identities</a:t>
            </a:r>
          </a:p>
        </p:txBody>
      </p:sp>
      <p:pic>
        <p:nvPicPr>
          <p:cNvPr id="5" name="Picture 4">
            <a:extLst>
              <a:ext uri="{FF2B5EF4-FFF2-40B4-BE49-F238E27FC236}">
                <a16:creationId xmlns:a16="http://schemas.microsoft.com/office/drawing/2014/main" id="{2E29AADE-AE00-4541-93E7-00A48E698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3209"/>
            <a:ext cx="9144000" cy="5126440"/>
          </a:xfrm>
          <a:prstGeom prst="rect">
            <a:avLst/>
          </a:prstGeom>
        </p:spPr>
      </p:pic>
    </p:spTree>
    <p:extLst>
      <p:ext uri="{BB962C8B-B14F-4D97-AF65-F5344CB8AC3E}">
        <p14:creationId xmlns:p14="http://schemas.microsoft.com/office/powerpoint/2010/main" val="3079788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670076"/>
            <a:ext cx="8520600" cy="623400"/>
          </a:xfrm>
          <a:prstGeom prst="rect">
            <a:avLst/>
          </a:prstGeom>
        </p:spPr>
        <p:txBody>
          <a:bodyPr spcFirstLastPara="1" vert="horz" wrap="square" lIns="91425" tIns="91425" rIns="91425" bIns="91425" rtlCol="0" anchor="t" anchorCtr="0">
            <a:noAutofit/>
          </a:bodyPr>
          <a:lstStyle/>
          <a:p>
            <a:pPr algn="l">
              <a:spcBef>
                <a:spcPts val="0"/>
              </a:spcBef>
            </a:pPr>
            <a:r>
              <a:rPr lang="en" b="1" dirty="0">
                <a:solidFill>
                  <a:srgbClr val="C00000"/>
                </a:solidFill>
              </a:rPr>
              <a:t>Overview</a:t>
            </a:r>
            <a:endParaRPr b="1" dirty="0">
              <a:solidFill>
                <a:srgbClr val="C00000"/>
              </a:solidFill>
            </a:endParaRPr>
          </a:p>
        </p:txBody>
      </p:sp>
      <p:sp>
        <p:nvSpPr>
          <p:cNvPr id="75" name="Google Shape;75;p15"/>
          <p:cNvSpPr/>
          <p:nvPr/>
        </p:nvSpPr>
        <p:spPr>
          <a:xfrm>
            <a:off x="432350" y="1423900"/>
            <a:ext cx="2469300" cy="607800"/>
          </a:xfrm>
          <a:prstGeom prst="homePlate">
            <a:avLst>
              <a:gd name="adj" fmla="val 50000"/>
            </a:avLst>
          </a:prstGeom>
          <a:solidFill>
            <a:schemeClr val="dk1"/>
          </a:solidFill>
          <a:ln>
            <a:noFill/>
          </a:ln>
        </p:spPr>
        <p:txBody>
          <a:bodyPr spcFirstLastPara="1" wrap="square" lIns="121875" tIns="121875" rIns="121875" bIns="121875" anchor="ctr" anchorCtr="0">
            <a:noAutofit/>
          </a:bodyPr>
          <a:lstStyle/>
          <a:p>
            <a:endParaRPr dirty="0"/>
          </a:p>
        </p:txBody>
      </p:sp>
      <p:sp>
        <p:nvSpPr>
          <p:cNvPr id="76" name="Google Shape;76;p15"/>
          <p:cNvSpPr txBox="1">
            <a:spLocks noGrp="1"/>
          </p:cNvSpPr>
          <p:nvPr>
            <p:ph type="body" idx="4294967295"/>
          </p:nvPr>
        </p:nvSpPr>
        <p:spPr>
          <a:xfrm>
            <a:off x="432350" y="1584338"/>
            <a:ext cx="2257200" cy="314400"/>
          </a:xfrm>
          <a:prstGeom prst="rect">
            <a:avLst/>
          </a:prstGeom>
        </p:spPr>
        <p:txBody>
          <a:bodyPr spcFirstLastPara="1" vert="horz" wrap="square" lIns="91425" tIns="91425" rIns="91425" bIns="91425" rtlCol="0" anchor="ctr" anchorCtr="0">
            <a:noAutofit/>
          </a:bodyPr>
          <a:lstStyle/>
          <a:p>
            <a:pPr marL="0" indent="0">
              <a:spcBef>
                <a:spcPts val="0"/>
              </a:spcBef>
              <a:buNone/>
            </a:pPr>
            <a:r>
              <a:rPr lang="en" dirty="0">
                <a:solidFill>
                  <a:schemeClr val="lt1"/>
                </a:solidFill>
                <a:latin typeface="Raleway"/>
                <a:ea typeface="Raleway"/>
                <a:cs typeface="Raleway"/>
                <a:sym typeface="Raleway"/>
              </a:rPr>
              <a:t>Our Case</a:t>
            </a:r>
            <a:endParaRPr dirty="0">
              <a:solidFill>
                <a:schemeClr val="lt1"/>
              </a:solidFill>
              <a:latin typeface="Raleway"/>
              <a:ea typeface="Raleway"/>
              <a:cs typeface="Raleway"/>
              <a:sym typeface="Raleway"/>
            </a:endParaRPr>
          </a:p>
        </p:txBody>
      </p:sp>
      <p:sp>
        <p:nvSpPr>
          <p:cNvPr id="77" name="Google Shape;77;p15"/>
          <p:cNvSpPr txBox="1">
            <a:spLocks noGrp="1"/>
          </p:cNvSpPr>
          <p:nvPr>
            <p:ph type="body" idx="4294967295"/>
          </p:nvPr>
        </p:nvSpPr>
        <p:spPr>
          <a:xfrm>
            <a:off x="353637" y="2103600"/>
            <a:ext cx="2471700" cy="2650800"/>
          </a:xfrm>
          <a:prstGeom prst="rect">
            <a:avLst/>
          </a:prstGeom>
        </p:spPr>
        <p:txBody>
          <a:bodyPr spcFirstLastPara="1" vert="horz" wrap="square" lIns="91425" tIns="91425" rIns="91425" bIns="91425" rtlCol="0" anchor="t" anchorCtr="0">
            <a:noAutofit/>
          </a:bodyPr>
          <a:lstStyle/>
          <a:p>
            <a:pPr marL="457200">
              <a:spcBef>
                <a:spcPts val="0"/>
              </a:spcBef>
              <a:buClr>
                <a:srgbClr val="000000"/>
              </a:buClr>
              <a:buSzPts val="1800"/>
              <a:buFont typeface="Raleway"/>
              <a:buChar char="●"/>
            </a:pPr>
            <a:r>
              <a:rPr lang="en" sz="2400" dirty="0">
                <a:solidFill>
                  <a:schemeClr val="dk2"/>
                </a:solidFill>
                <a:ea typeface="Raleway"/>
                <a:cs typeface="Raleway"/>
                <a:sym typeface="Raleway"/>
              </a:rPr>
              <a:t>The Girl Effect </a:t>
            </a:r>
            <a:endParaRPr sz="2400" dirty="0">
              <a:solidFill>
                <a:srgbClr val="000000"/>
              </a:solidFill>
              <a:ea typeface="Raleway"/>
              <a:cs typeface="Raleway"/>
              <a:sym typeface="Raleway"/>
            </a:endParaRPr>
          </a:p>
          <a:p>
            <a:pPr marL="457200">
              <a:spcBef>
                <a:spcPts val="0"/>
              </a:spcBef>
              <a:buClr>
                <a:srgbClr val="000000"/>
              </a:buClr>
              <a:buSzPts val="1800"/>
              <a:buFont typeface="Raleway"/>
              <a:buChar char="●"/>
            </a:pPr>
            <a:r>
              <a:rPr lang="en" sz="2400" dirty="0">
                <a:solidFill>
                  <a:srgbClr val="000000"/>
                </a:solidFill>
                <a:ea typeface="Raleway"/>
                <a:cs typeface="Raleway"/>
                <a:sym typeface="Raleway"/>
              </a:rPr>
              <a:t>The Global Goals </a:t>
            </a:r>
            <a:endParaRPr sz="2400" dirty="0">
              <a:solidFill>
                <a:srgbClr val="000000"/>
              </a:solidFill>
              <a:ea typeface="Raleway"/>
              <a:cs typeface="Raleway"/>
              <a:sym typeface="Raleway"/>
            </a:endParaRPr>
          </a:p>
          <a:p>
            <a:pPr marL="457200">
              <a:spcBef>
                <a:spcPts val="0"/>
              </a:spcBef>
              <a:buClr>
                <a:srgbClr val="000000"/>
              </a:buClr>
              <a:buSzPts val="1800"/>
              <a:buFont typeface="Raleway"/>
              <a:buChar char="●"/>
            </a:pPr>
            <a:r>
              <a:rPr lang="en" sz="2400" dirty="0">
                <a:solidFill>
                  <a:srgbClr val="000000"/>
                </a:solidFill>
                <a:ea typeface="Raleway"/>
                <a:cs typeface="Raleway"/>
                <a:sym typeface="Raleway"/>
              </a:rPr>
              <a:t>Girl Up, a campaign of the United Nations Foundation</a:t>
            </a:r>
            <a:endParaRPr sz="2400" dirty="0">
              <a:solidFill>
                <a:srgbClr val="000000"/>
              </a:solidFill>
              <a:ea typeface="Raleway"/>
              <a:cs typeface="Raleway"/>
              <a:sym typeface="Raleway"/>
            </a:endParaRPr>
          </a:p>
        </p:txBody>
      </p:sp>
      <p:sp>
        <p:nvSpPr>
          <p:cNvPr id="78" name="Google Shape;78;p15"/>
          <p:cNvSpPr/>
          <p:nvPr/>
        </p:nvSpPr>
        <p:spPr>
          <a:xfrm>
            <a:off x="2975400" y="1423900"/>
            <a:ext cx="2760600" cy="607800"/>
          </a:xfrm>
          <a:prstGeom prst="chevron">
            <a:avLst>
              <a:gd name="adj" fmla="val 50000"/>
            </a:avLst>
          </a:prstGeom>
          <a:solidFill>
            <a:schemeClr val="dk1"/>
          </a:solidFill>
          <a:ln>
            <a:noFill/>
          </a:ln>
        </p:spPr>
        <p:txBody>
          <a:bodyPr spcFirstLastPara="1" wrap="square" lIns="121875" tIns="121875" rIns="121875" bIns="121875" anchor="ctr" anchorCtr="0">
            <a:noAutofit/>
          </a:bodyPr>
          <a:lstStyle/>
          <a:p>
            <a:r>
              <a:rPr lang="en-US" sz="3200" dirty="0">
                <a:solidFill>
                  <a:schemeClr val="lt1"/>
                </a:solidFill>
                <a:latin typeface="Raleway"/>
                <a:ea typeface="Raleway"/>
                <a:cs typeface="Raleway"/>
                <a:sym typeface="Raleway"/>
              </a:rPr>
              <a:t>Theory</a:t>
            </a:r>
          </a:p>
        </p:txBody>
      </p:sp>
      <p:sp>
        <p:nvSpPr>
          <p:cNvPr id="80" name="Google Shape;80;p15"/>
          <p:cNvSpPr txBox="1">
            <a:spLocks noGrp="1"/>
          </p:cNvSpPr>
          <p:nvPr>
            <p:ph type="body" idx="4294967295"/>
          </p:nvPr>
        </p:nvSpPr>
        <p:spPr>
          <a:xfrm>
            <a:off x="2943182" y="2189601"/>
            <a:ext cx="2978700" cy="2650800"/>
          </a:xfrm>
          <a:prstGeom prst="rect">
            <a:avLst/>
          </a:prstGeom>
        </p:spPr>
        <p:txBody>
          <a:bodyPr spcFirstLastPara="1" vert="horz" wrap="square" lIns="91425" tIns="91425" rIns="91425" bIns="91425" rtlCol="0" anchor="t" anchorCtr="0">
            <a:noAutofit/>
          </a:bodyPr>
          <a:lstStyle/>
          <a:p>
            <a:pPr marL="457200">
              <a:spcBef>
                <a:spcPts val="0"/>
              </a:spcBef>
              <a:buClr>
                <a:srgbClr val="000000"/>
              </a:buClr>
              <a:buSzPts val="1800"/>
              <a:buFont typeface="Raleway"/>
              <a:buChar char="●"/>
            </a:pPr>
            <a:r>
              <a:rPr lang="en" sz="2400" dirty="0">
                <a:solidFill>
                  <a:srgbClr val="000000"/>
                </a:solidFill>
                <a:ea typeface="Raleway"/>
                <a:cs typeface="Raleway"/>
                <a:sym typeface="Raleway"/>
              </a:rPr>
              <a:t>Civic Agency</a:t>
            </a:r>
            <a:endParaRPr sz="2400" dirty="0">
              <a:solidFill>
                <a:srgbClr val="000000"/>
              </a:solidFill>
              <a:ea typeface="Raleway"/>
              <a:cs typeface="Raleway"/>
              <a:sym typeface="Raleway"/>
            </a:endParaRPr>
          </a:p>
          <a:p>
            <a:pPr marL="457200">
              <a:spcBef>
                <a:spcPts val="800"/>
              </a:spcBef>
              <a:buClr>
                <a:srgbClr val="000000"/>
              </a:buClr>
              <a:buSzPts val="1800"/>
              <a:buFont typeface="Raleway"/>
              <a:buChar char="●"/>
            </a:pPr>
            <a:r>
              <a:rPr lang="en" sz="2400" dirty="0">
                <a:solidFill>
                  <a:srgbClr val="000000"/>
                </a:solidFill>
                <a:ea typeface="Raleway"/>
                <a:cs typeface="Raleway"/>
                <a:sym typeface="Raleway"/>
              </a:rPr>
              <a:t>Empowerment</a:t>
            </a:r>
            <a:endParaRPr sz="2400" dirty="0">
              <a:solidFill>
                <a:srgbClr val="000000"/>
              </a:solidFill>
              <a:ea typeface="Raleway"/>
              <a:cs typeface="Raleway"/>
              <a:sym typeface="Raleway"/>
            </a:endParaRPr>
          </a:p>
          <a:p>
            <a:pPr marL="457200">
              <a:spcBef>
                <a:spcPts val="800"/>
              </a:spcBef>
              <a:buClr>
                <a:srgbClr val="000000"/>
              </a:buClr>
              <a:buSzPts val="1800"/>
              <a:buFont typeface="Raleway"/>
              <a:buChar char="●"/>
            </a:pPr>
            <a:r>
              <a:rPr lang="en" sz="2400" dirty="0">
                <a:solidFill>
                  <a:srgbClr val="000000"/>
                </a:solidFill>
                <a:ea typeface="Raleway"/>
                <a:cs typeface="Raleway"/>
                <a:sym typeface="Raleway"/>
              </a:rPr>
              <a:t>Youth and Participatory Politics (YPP) Framework</a:t>
            </a:r>
            <a:endParaRPr sz="2400" dirty="0">
              <a:solidFill>
                <a:srgbClr val="000000"/>
              </a:solidFill>
              <a:ea typeface="Raleway"/>
              <a:cs typeface="Raleway"/>
              <a:sym typeface="Raleway"/>
            </a:endParaRPr>
          </a:p>
          <a:p>
            <a:pPr marL="914400" lvl="1" indent="-342900">
              <a:spcBef>
                <a:spcPts val="800"/>
              </a:spcBef>
              <a:spcAft>
                <a:spcPts val="800"/>
              </a:spcAft>
              <a:buClr>
                <a:srgbClr val="000000"/>
              </a:buClr>
              <a:buSzPts val="1800"/>
              <a:buFont typeface="Raleway"/>
              <a:buChar char="○"/>
            </a:pPr>
            <a:r>
              <a:rPr lang="en" sz="2400" dirty="0">
                <a:solidFill>
                  <a:srgbClr val="000000"/>
                </a:solidFill>
                <a:ea typeface="Raleway"/>
                <a:cs typeface="Raleway"/>
                <a:sym typeface="Raleway"/>
              </a:rPr>
              <a:t>Participatory Action Research (PAR) and YPAR</a:t>
            </a:r>
            <a:endParaRPr sz="2400" dirty="0">
              <a:solidFill>
                <a:srgbClr val="000000"/>
              </a:solidFill>
              <a:ea typeface="Raleway"/>
              <a:cs typeface="Raleway"/>
              <a:sym typeface="Raleway"/>
            </a:endParaRPr>
          </a:p>
        </p:txBody>
      </p:sp>
      <p:sp>
        <p:nvSpPr>
          <p:cNvPr id="81" name="Google Shape;81;p15"/>
          <p:cNvSpPr/>
          <p:nvPr/>
        </p:nvSpPr>
        <p:spPr>
          <a:xfrm>
            <a:off x="5954100" y="1423900"/>
            <a:ext cx="2760600" cy="607800"/>
          </a:xfrm>
          <a:prstGeom prst="chevron">
            <a:avLst>
              <a:gd name="adj" fmla="val 50000"/>
            </a:avLst>
          </a:prstGeom>
          <a:solidFill>
            <a:schemeClr val="dk1"/>
          </a:solidFill>
          <a:ln>
            <a:noFill/>
          </a:ln>
        </p:spPr>
        <p:txBody>
          <a:bodyPr spcFirstLastPara="1" wrap="square" lIns="121875" tIns="121875" rIns="121875" bIns="121875" anchor="ctr" anchorCtr="0">
            <a:noAutofit/>
          </a:bodyPr>
          <a:lstStyle/>
          <a:p>
            <a:endParaRPr dirty="0"/>
          </a:p>
        </p:txBody>
      </p:sp>
      <p:sp>
        <p:nvSpPr>
          <p:cNvPr id="82" name="Google Shape;82;p15"/>
          <p:cNvSpPr txBox="1">
            <a:spLocks noGrp="1"/>
          </p:cNvSpPr>
          <p:nvPr>
            <p:ph type="body" idx="4294967295"/>
          </p:nvPr>
        </p:nvSpPr>
        <p:spPr>
          <a:xfrm>
            <a:off x="6278025" y="1571118"/>
            <a:ext cx="2257200" cy="314400"/>
          </a:xfrm>
          <a:prstGeom prst="rect">
            <a:avLst/>
          </a:prstGeom>
        </p:spPr>
        <p:txBody>
          <a:bodyPr spcFirstLastPara="1" vert="horz" wrap="square" lIns="91425" tIns="91425" rIns="91425" bIns="91425" rtlCol="0" anchor="ctr" anchorCtr="0">
            <a:noAutofit/>
          </a:bodyPr>
          <a:lstStyle/>
          <a:p>
            <a:pPr marL="0" indent="0">
              <a:spcBef>
                <a:spcPts val="0"/>
              </a:spcBef>
              <a:buNone/>
            </a:pPr>
            <a:r>
              <a:rPr lang="en" dirty="0">
                <a:solidFill>
                  <a:schemeClr val="lt1"/>
                </a:solidFill>
                <a:latin typeface="Raleway"/>
                <a:ea typeface="Raleway"/>
                <a:cs typeface="Raleway"/>
                <a:sym typeface="Raleway"/>
              </a:rPr>
              <a:t>Analysis</a:t>
            </a:r>
            <a:endParaRPr dirty="0">
              <a:solidFill>
                <a:schemeClr val="lt1"/>
              </a:solidFill>
              <a:latin typeface="Raleway"/>
              <a:ea typeface="Raleway"/>
              <a:cs typeface="Raleway"/>
              <a:sym typeface="Raleway"/>
            </a:endParaRPr>
          </a:p>
        </p:txBody>
      </p:sp>
      <p:sp>
        <p:nvSpPr>
          <p:cNvPr id="83" name="Google Shape;83;p15"/>
          <p:cNvSpPr txBox="1">
            <a:spLocks noGrp="1"/>
          </p:cNvSpPr>
          <p:nvPr>
            <p:ph type="body" idx="4294967295"/>
          </p:nvPr>
        </p:nvSpPr>
        <p:spPr>
          <a:xfrm>
            <a:off x="6098550" y="2346801"/>
            <a:ext cx="2616150" cy="2650800"/>
          </a:xfrm>
          <a:prstGeom prst="rect">
            <a:avLst/>
          </a:prstGeom>
        </p:spPr>
        <p:txBody>
          <a:bodyPr spcFirstLastPara="1" vert="horz" wrap="square" lIns="91425" tIns="91425" rIns="91425" bIns="91425" rtlCol="0" anchor="t" anchorCtr="0">
            <a:noAutofit/>
          </a:bodyPr>
          <a:lstStyle/>
          <a:p>
            <a:pPr marL="457200">
              <a:spcBef>
                <a:spcPts val="0"/>
              </a:spcBef>
              <a:buClr>
                <a:srgbClr val="000000"/>
              </a:buClr>
              <a:buSzPts val="1800"/>
              <a:buFont typeface="Raleway"/>
              <a:buChar char="●"/>
            </a:pPr>
            <a:r>
              <a:rPr lang="en" sz="2400" dirty="0">
                <a:solidFill>
                  <a:srgbClr val="000000"/>
                </a:solidFill>
                <a:ea typeface="Raleway"/>
                <a:cs typeface="Raleway"/>
                <a:sym typeface="Raleway"/>
              </a:rPr>
              <a:t>Visual methodologies</a:t>
            </a:r>
            <a:endParaRPr sz="2400" dirty="0">
              <a:solidFill>
                <a:srgbClr val="000000"/>
              </a:solidFill>
              <a:ea typeface="Raleway"/>
              <a:cs typeface="Raleway"/>
              <a:sym typeface="Raleway"/>
            </a:endParaRPr>
          </a:p>
          <a:p>
            <a:pPr marL="457200">
              <a:spcBef>
                <a:spcPts val="0"/>
              </a:spcBef>
              <a:buClr>
                <a:srgbClr val="000000"/>
              </a:buClr>
              <a:buSzPts val="1800"/>
              <a:buFont typeface="Raleway"/>
              <a:buChar char="●"/>
            </a:pPr>
            <a:r>
              <a:rPr lang="en" sz="2400" dirty="0">
                <a:solidFill>
                  <a:srgbClr val="000000"/>
                </a:solidFill>
                <a:ea typeface="Raleway"/>
                <a:cs typeface="Raleway"/>
                <a:sym typeface="Raleway"/>
              </a:rPr>
              <a:t>Instagram and Facebook</a:t>
            </a:r>
            <a:endParaRPr sz="2400" dirty="0">
              <a:solidFill>
                <a:srgbClr val="000000"/>
              </a:solidFill>
              <a:ea typeface="Raleway"/>
              <a:cs typeface="Raleway"/>
              <a:sym typeface="Raleway"/>
            </a:endParaRPr>
          </a:p>
          <a:p>
            <a:pPr marL="457200">
              <a:spcBef>
                <a:spcPts val="0"/>
              </a:spcBef>
              <a:buClr>
                <a:srgbClr val="000000"/>
              </a:buClr>
              <a:buSzPts val="1800"/>
              <a:buFont typeface="Raleway"/>
              <a:buChar char="●"/>
            </a:pPr>
            <a:r>
              <a:rPr lang="en" sz="2400" dirty="0">
                <a:solidFill>
                  <a:srgbClr val="000000"/>
                </a:solidFill>
                <a:ea typeface="Raleway"/>
                <a:cs typeface="Raleway"/>
                <a:sym typeface="Raleway"/>
              </a:rPr>
              <a:t>Themes</a:t>
            </a:r>
            <a:endParaRPr sz="2400" dirty="0">
              <a:solidFill>
                <a:srgbClr val="000000"/>
              </a:solidFill>
              <a:ea typeface="Raleway"/>
              <a:cs typeface="Raleway"/>
              <a:sym typeface="Raleway"/>
            </a:endParaRPr>
          </a:p>
          <a:p>
            <a:pPr marL="457200">
              <a:spcBef>
                <a:spcPts val="0"/>
              </a:spcBef>
              <a:buClr>
                <a:srgbClr val="000000"/>
              </a:buClr>
              <a:buSzPts val="1800"/>
              <a:buFont typeface="Raleway"/>
              <a:buChar char="●"/>
            </a:pPr>
            <a:r>
              <a:rPr lang="en" sz="2400" dirty="0">
                <a:solidFill>
                  <a:srgbClr val="000000"/>
                </a:solidFill>
                <a:ea typeface="Raleway"/>
                <a:cs typeface="Raleway"/>
                <a:sym typeface="Raleway"/>
              </a:rPr>
              <a:t>Further Research</a:t>
            </a:r>
            <a:endParaRPr sz="2400" dirty="0">
              <a:solidFill>
                <a:srgbClr val="000000"/>
              </a:solidFill>
              <a:ea typeface="Raleway"/>
              <a:cs typeface="Raleway"/>
              <a:sym typeface="Raleway"/>
            </a:endParaRPr>
          </a:p>
        </p:txBody>
      </p:sp>
      <p:sp>
        <p:nvSpPr>
          <p:cNvPr id="2" name="Oval 1">
            <a:extLst>
              <a:ext uri="{FF2B5EF4-FFF2-40B4-BE49-F238E27FC236}">
                <a16:creationId xmlns:a16="http://schemas.microsoft.com/office/drawing/2014/main" id="{3B685B5B-717D-0649-BEC9-6502E615C654}"/>
              </a:ext>
            </a:extLst>
          </p:cNvPr>
          <p:cNvSpPr/>
          <p:nvPr/>
        </p:nvSpPr>
        <p:spPr>
          <a:xfrm>
            <a:off x="0" y="1108101"/>
            <a:ext cx="2964174" cy="1709527"/>
          </a:xfrm>
          <a:prstGeom prst="ellipse">
            <a:avLst/>
          </a:prstGeom>
          <a:solidFill>
            <a:srgbClr val="FFFF00">
              <a:alpha val="16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2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65500" y="2038950"/>
            <a:ext cx="4045200" cy="1533600"/>
          </a:xfrm>
          <a:prstGeom prst="rect">
            <a:avLst/>
          </a:prstGeom>
        </p:spPr>
        <p:txBody>
          <a:bodyPr spcFirstLastPara="1" vert="horz" wrap="square" lIns="91425" tIns="91425" rIns="91425" bIns="91425" rtlCol="0" anchor="b" anchorCtr="0">
            <a:noAutofit/>
          </a:bodyPr>
          <a:lstStyle/>
          <a:p>
            <a:r>
              <a:rPr lang="en" sz="4400" b="1" dirty="0">
                <a:solidFill>
                  <a:srgbClr val="C00000"/>
                </a:solidFill>
              </a:rPr>
              <a:t>Our Case</a:t>
            </a:r>
            <a:endParaRPr sz="4400" b="1" dirty="0">
              <a:solidFill>
                <a:srgbClr val="C00000"/>
              </a:solidFill>
            </a:endParaRPr>
          </a:p>
        </p:txBody>
      </p:sp>
      <p:sp>
        <p:nvSpPr>
          <p:cNvPr id="89" name="Google Shape;89;p16"/>
          <p:cNvSpPr txBox="1">
            <a:spLocks noGrp="1"/>
          </p:cNvSpPr>
          <p:nvPr>
            <p:ph type="subTitle" idx="1"/>
          </p:nvPr>
        </p:nvSpPr>
        <p:spPr>
          <a:xfrm>
            <a:off x="265500" y="3626251"/>
            <a:ext cx="4045200" cy="1345500"/>
          </a:xfrm>
          <a:prstGeom prst="rect">
            <a:avLst/>
          </a:prstGeom>
        </p:spPr>
        <p:txBody>
          <a:bodyPr spcFirstLastPara="1" vert="horz" wrap="square" lIns="91425" tIns="91425" rIns="91425" bIns="91425" rtlCol="0" anchor="t" anchorCtr="0">
            <a:noAutofit/>
          </a:bodyPr>
          <a:lstStyle/>
          <a:p>
            <a:pPr marL="0" indent="0"/>
            <a:r>
              <a:rPr lang="en" sz="2800" b="1" i="1" dirty="0">
                <a:solidFill>
                  <a:srgbClr val="000000"/>
                </a:solidFill>
              </a:rPr>
              <a:t>The Girl Effect and Girl Up</a:t>
            </a:r>
            <a:endParaRPr sz="2800" b="1" i="1" dirty="0">
              <a:solidFill>
                <a:srgbClr val="000000"/>
              </a:solidFill>
            </a:endParaRPr>
          </a:p>
        </p:txBody>
      </p:sp>
      <p:sp>
        <p:nvSpPr>
          <p:cNvPr id="90" name="Google Shape;90;p16"/>
          <p:cNvSpPr txBox="1">
            <a:spLocks noGrp="1"/>
          </p:cNvSpPr>
          <p:nvPr>
            <p:ph type="body" idx="2"/>
          </p:nvPr>
        </p:nvSpPr>
        <p:spPr>
          <a:xfrm>
            <a:off x="4759375" y="1020550"/>
            <a:ext cx="4225200" cy="3695100"/>
          </a:xfrm>
          <a:prstGeom prst="rect">
            <a:avLst/>
          </a:prstGeom>
        </p:spPr>
        <p:txBody>
          <a:bodyPr spcFirstLastPara="1" vert="horz" wrap="square" lIns="91425" tIns="91425" rIns="91425" bIns="91425" rtlCol="0" anchor="ctr" anchorCtr="0">
            <a:noAutofit/>
          </a:bodyPr>
          <a:lstStyle/>
          <a:p>
            <a:pPr marL="0" indent="0">
              <a:buNone/>
            </a:pPr>
            <a:r>
              <a:rPr lang="en" sz="2400" b="1" dirty="0">
                <a:ea typeface="Raleway"/>
                <a:cs typeface="Raleway"/>
                <a:sym typeface="Raleway"/>
              </a:rPr>
              <a:t>Purpose: </a:t>
            </a:r>
            <a:endParaRPr sz="2400" b="1" dirty="0">
              <a:ea typeface="Raleway"/>
              <a:cs typeface="Raleway"/>
              <a:sym typeface="Raleway"/>
            </a:endParaRPr>
          </a:p>
          <a:p>
            <a:pPr marL="0" indent="0">
              <a:spcBef>
                <a:spcPts val="1600"/>
              </a:spcBef>
              <a:spcAft>
                <a:spcPts val="1600"/>
              </a:spcAft>
              <a:buNone/>
            </a:pPr>
            <a:r>
              <a:rPr lang="en" sz="2400" dirty="0">
                <a:ea typeface="Raleway"/>
                <a:cs typeface="Raleway"/>
                <a:sym typeface="Raleway"/>
              </a:rPr>
              <a:t>“We exist to create a new normal with and for girls… We work with girls and those around them to create </a:t>
            </a:r>
            <a:r>
              <a:rPr lang="en" sz="2400" b="1" dirty="0">
                <a:ea typeface="Raleway"/>
                <a:cs typeface="Raleway"/>
                <a:sym typeface="Raleway"/>
              </a:rPr>
              <a:t>active champions </a:t>
            </a:r>
            <a:r>
              <a:rPr lang="en" sz="2400" dirty="0">
                <a:ea typeface="Raleway"/>
                <a:cs typeface="Raleway"/>
                <a:sym typeface="Raleway"/>
              </a:rPr>
              <a:t>of a world in which she reaches her full potential and the cycle of poverty is disrupted”</a:t>
            </a:r>
            <a:endParaRPr sz="2400" dirty="0">
              <a:ea typeface="Raleway"/>
              <a:cs typeface="Raleway"/>
              <a:sym typeface="Raleway"/>
            </a:endParaRPr>
          </a:p>
        </p:txBody>
      </p:sp>
      <p:sp>
        <p:nvSpPr>
          <p:cNvPr id="91" name="Google Shape;91;p16"/>
          <p:cNvSpPr txBox="1"/>
          <p:nvPr/>
        </p:nvSpPr>
        <p:spPr>
          <a:xfrm>
            <a:off x="4759375" y="4971751"/>
            <a:ext cx="4384500" cy="381000"/>
          </a:xfrm>
          <a:prstGeom prst="rect">
            <a:avLst/>
          </a:prstGeom>
          <a:noFill/>
          <a:ln>
            <a:noFill/>
          </a:ln>
        </p:spPr>
        <p:txBody>
          <a:bodyPr spcFirstLastPara="1" wrap="square" lIns="91425" tIns="91425" rIns="91425" bIns="91425" anchor="t" anchorCtr="0">
            <a:noAutofit/>
          </a:bodyPr>
          <a:lstStyle/>
          <a:p>
            <a:r>
              <a:rPr lang="en" b="1" dirty="0">
                <a:solidFill>
                  <a:srgbClr val="FFFFFF"/>
                </a:solidFill>
                <a:latin typeface="Raleway"/>
                <a:ea typeface="Raleway"/>
                <a:cs typeface="Raleway"/>
                <a:sym typeface="Raleway"/>
              </a:rPr>
              <a:t>Source</a:t>
            </a:r>
            <a:r>
              <a:rPr lang="en" dirty="0">
                <a:solidFill>
                  <a:srgbClr val="FFFFFF"/>
                </a:solidFill>
                <a:latin typeface="Raleway"/>
                <a:ea typeface="Raleway"/>
                <a:cs typeface="Raleway"/>
                <a:sym typeface="Raleway"/>
              </a:rPr>
              <a:t>: http://www.girleffect.org/our-purpose/</a:t>
            </a:r>
            <a:endParaRPr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661039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6599450" y="1356725"/>
            <a:ext cx="2205600" cy="2847900"/>
          </a:xfrm>
          <a:prstGeom prst="rect">
            <a:avLst/>
          </a:prstGeom>
        </p:spPr>
        <p:txBody>
          <a:bodyPr spcFirstLastPara="1" vert="horz" wrap="square" lIns="91425" tIns="91425" rIns="91425" bIns="91425" rtlCol="0" anchor="t" anchorCtr="0">
            <a:noAutofit/>
          </a:bodyPr>
          <a:lstStyle/>
          <a:p>
            <a:pPr algn="l">
              <a:spcBef>
                <a:spcPts val="0"/>
              </a:spcBef>
            </a:pPr>
            <a:r>
              <a:rPr lang="en" sz="2400" dirty="0">
                <a:solidFill>
                  <a:srgbClr val="C00000"/>
                </a:solidFill>
              </a:rPr>
              <a:t>“The Clock is Ticking” (2009) - The Girl Effect started in </a:t>
            </a:r>
            <a:r>
              <a:rPr lang="en" sz="2400" b="1" dirty="0">
                <a:solidFill>
                  <a:srgbClr val="C00000"/>
                </a:solidFill>
              </a:rPr>
              <a:t>2004</a:t>
            </a:r>
            <a:r>
              <a:rPr lang="en" sz="2400" dirty="0">
                <a:solidFill>
                  <a:srgbClr val="C00000"/>
                </a:solidFill>
              </a:rPr>
              <a:t> as a campaign of the NIKE Foundation</a:t>
            </a:r>
            <a:endParaRPr sz="2400" dirty="0">
              <a:solidFill>
                <a:srgbClr val="C00000"/>
              </a:solidFill>
            </a:endParaRPr>
          </a:p>
          <a:p>
            <a:pPr algn="l">
              <a:spcBef>
                <a:spcPts val="0"/>
              </a:spcBef>
            </a:pPr>
            <a:endParaRPr sz="2400" dirty="0">
              <a:solidFill>
                <a:srgbClr val="E06666"/>
              </a:solidFill>
            </a:endParaRPr>
          </a:p>
          <a:p>
            <a:pPr algn="l">
              <a:spcBef>
                <a:spcPts val="0"/>
              </a:spcBef>
            </a:pPr>
            <a:endParaRPr dirty="0"/>
          </a:p>
        </p:txBody>
      </p:sp>
      <p:pic>
        <p:nvPicPr>
          <p:cNvPr id="97" name="Google Shape;97;p17" descr="The girl effect is about leveraging the unique potential of adolescent girls to end poverty for themselves, their families, their communities, their countries and the world... http://www.girleffect.org/" title="The girl effect: The clock is ticking">
            <a:hlinkClick r:id="rId3"/>
          </p:cNvPr>
          <p:cNvPicPr preferRelativeResize="0"/>
          <p:nvPr/>
        </p:nvPicPr>
        <p:blipFill>
          <a:blip r:embed="rId4">
            <a:alphaModFix/>
          </a:blip>
          <a:stretch>
            <a:fillRect/>
          </a:stretch>
        </p:blipFill>
        <p:spPr>
          <a:xfrm>
            <a:off x="298075" y="1302275"/>
            <a:ext cx="5811074" cy="4358300"/>
          </a:xfrm>
          <a:prstGeom prst="rect">
            <a:avLst/>
          </a:prstGeom>
          <a:noFill/>
          <a:ln>
            <a:noFill/>
          </a:ln>
        </p:spPr>
      </p:pic>
    </p:spTree>
    <p:extLst>
      <p:ext uri="{BB962C8B-B14F-4D97-AF65-F5344CB8AC3E}">
        <p14:creationId xmlns:p14="http://schemas.microsoft.com/office/powerpoint/2010/main" val="405399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605650" y="5511600"/>
            <a:ext cx="9144000" cy="402900"/>
          </a:xfrm>
          <a:prstGeom prst="rect">
            <a:avLst/>
          </a:prstGeom>
        </p:spPr>
        <p:txBody>
          <a:bodyPr spcFirstLastPara="1" vert="horz" wrap="square" lIns="91425" tIns="91425" rIns="91425" bIns="91425" rtlCol="0" anchor="t" anchorCtr="0">
            <a:noAutofit/>
          </a:bodyPr>
          <a:lstStyle/>
          <a:p>
            <a:pPr algn="l">
              <a:spcBef>
                <a:spcPts val="0"/>
              </a:spcBef>
            </a:pPr>
            <a:r>
              <a:rPr lang="en" sz="1200" b="1" dirty="0"/>
              <a:t>Source</a:t>
            </a:r>
            <a:r>
              <a:rPr lang="en" sz="1200" dirty="0"/>
              <a:t>: http://www.girleffect.org/what-girls-need/articles/2016-insights-inspiration/the-girl-declaration/</a:t>
            </a:r>
            <a:endParaRPr sz="1200" dirty="0"/>
          </a:p>
        </p:txBody>
      </p:sp>
      <p:pic>
        <p:nvPicPr>
          <p:cNvPr id="117" name="Google Shape;117;p20"/>
          <p:cNvPicPr preferRelativeResize="0"/>
          <p:nvPr/>
        </p:nvPicPr>
        <p:blipFill>
          <a:blip r:embed="rId3">
            <a:alphaModFix/>
          </a:blip>
          <a:stretch>
            <a:fillRect/>
          </a:stretch>
        </p:blipFill>
        <p:spPr>
          <a:xfrm>
            <a:off x="605650" y="1009650"/>
            <a:ext cx="7932688" cy="4367700"/>
          </a:xfrm>
          <a:prstGeom prst="rect">
            <a:avLst/>
          </a:prstGeom>
          <a:noFill/>
          <a:ln>
            <a:noFill/>
          </a:ln>
        </p:spPr>
      </p:pic>
      <p:sp>
        <p:nvSpPr>
          <p:cNvPr id="118" name="Google Shape;118;p20"/>
          <p:cNvSpPr txBox="1"/>
          <p:nvPr/>
        </p:nvSpPr>
        <p:spPr>
          <a:xfrm>
            <a:off x="0" y="2206350"/>
            <a:ext cx="1555200" cy="1011900"/>
          </a:xfrm>
          <a:prstGeom prst="rect">
            <a:avLst/>
          </a:prstGeom>
          <a:noFill/>
          <a:ln>
            <a:noFill/>
          </a:ln>
        </p:spPr>
        <p:txBody>
          <a:bodyPr spcFirstLastPara="1" wrap="square" lIns="91425" tIns="91425" rIns="91425" bIns="91425" anchor="t" anchorCtr="0">
            <a:noAutofit/>
          </a:bodyPr>
          <a:lstStyle/>
          <a:p>
            <a:r>
              <a:rPr lang="en" sz="4800" b="1" dirty="0">
                <a:solidFill>
                  <a:schemeClr val="dk1"/>
                </a:solidFill>
                <a:latin typeface="Raleway"/>
                <a:ea typeface="Raleway"/>
                <a:cs typeface="Raleway"/>
                <a:sym typeface="Raleway"/>
              </a:rPr>
              <a:t>2013</a:t>
            </a:r>
            <a:endParaRPr sz="4800" b="1" dirty="0">
              <a:solidFill>
                <a:schemeClr val="dk1"/>
              </a:solidFill>
              <a:latin typeface="Raleway"/>
              <a:ea typeface="Raleway"/>
              <a:cs typeface="Raleway"/>
              <a:sym typeface="Raleway"/>
            </a:endParaRPr>
          </a:p>
        </p:txBody>
      </p:sp>
      <p:sp>
        <p:nvSpPr>
          <p:cNvPr id="119" name="Google Shape;119;p20"/>
          <p:cNvSpPr txBox="1"/>
          <p:nvPr/>
        </p:nvSpPr>
        <p:spPr>
          <a:xfrm>
            <a:off x="6370825" y="1625425"/>
            <a:ext cx="2773200" cy="1011900"/>
          </a:xfrm>
          <a:prstGeom prst="rect">
            <a:avLst/>
          </a:prstGeom>
          <a:noFill/>
          <a:ln>
            <a:noFill/>
          </a:ln>
        </p:spPr>
        <p:txBody>
          <a:bodyPr spcFirstLastPara="1" wrap="square" lIns="91425" tIns="91425" rIns="91425" bIns="91425" anchor="t" anchorCtr="0">
            <a:noAutofit/>
          </a:bodyPr>
          <a:lstStyle/>
          <a:p>
            <a:r>
              <a:rPr lang="en" sz="2400" b="1" dirty="0">
                <a:solidFill>
                  <a:schemeClr val="dk1"/>
                </a:solidFill>
                <a:latin typeface="Raleway"/>
                <a:ea typeface="Raleway"/>
                <a:cs typeface="Raleway"/>
                <a:sym typeface="Raleway"/>
              </a:rPr>
              <a:t>#GirlDeclaration</a:t>
            </a:r>
            <a:endParaRPr sz="2400" b="1"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3560443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11700" y="724711"/>
            <a:ext cx="8520600" cy="623400"/>
          </a:xfrm>
          <a:prstGeom prst="rect">
            <a:avLst/>
          </a:prstGeom>
        </p:spPr>
        <p:txBody>
          <a:bodyPr spcFirstLastPara="1" vert="horz" wrap="square" lIns="91425" tIns="91425" rIns="91425" bIns="91425" rtlCol="0" anchor="t" anchorCtr="0">
            <a:noAutofit/>
          </a:bodyPr>
          <a:lstStyle/>
          <a:p>
            <a:pPr algn="l"/>
            <a:r>
              <a:rPr lang="en" b="1" dirty="0">
                <a:solidFill>
                  <a:srgbClr val="C00000"/>
                </a:solidFill>
              </a:rPr>
              <a:t>Global Goals (SDGs) 2030</a:t>
            </a:r>
            <a:endParaRPr b="1" dirty="0">
              <a:solidFill>
                <a:srgbClr val="C00000"/>
              </a:solidFill>
            </a:endParaRPr>
          </a:p>
        </p:txBody>
      </p:sp>
      <p:pic>
        <p:nvPicPr>
          <p:cNvPr id="126" name="Google Shape;126;p21" descr="Screen Shot 2017-10-30 at 6.22.01 PM.png"/>
          <p:cNvPicPr preferRelativeResize="0"/>
          <p:nvPr/>
        </p:nvPicPr>
        <p:blipFill>
          <a:blip r:embed="rId3">
            <a:alphaModFix/>
          </a:blip>
          <a:stretch>
            <a:fillRect/>
          </a:stretch>
        </p:blipFill>
        <p:spPr>
          <a:xfrm>
            <a:off x="6305107" y="797442"/>
            <a:ext cx="1917293" cy="504833"/>
          </a:xfrm>
          <a:prstGeom prst="rect">
            <a:avLst/>
          </a:prstGeom>
          <a:noFill/>
          <a:ln>
            <a:noFill/>
          </a:ln>
        </p:spPr>
      </p:pic>
      <p:sp>
        <p:nvSpPr>
          <p:cNvPr id="127" name="Google Shape;127;p21"/>
          <p:cNvSpPr txBox="1"/>
          <p:nvPr/>
        </p:nvSpPr>
        <p:spPr>
          <a:xfrm>
            <a:off x="311700" y="5555634"/>
            <a:ext cx="4680000" cy="458700"/>
          </a:xfrm>
          <a:prstGeom prst="rect">
            <a:avLst/>
          </a:prstGeom>
          <a:noFill/>
          <a:ln>
            <a:noFill/>
          </a:ln>
        </p:spPr>
        <p:txBody>
          <a:bodyPr spcFirstLastPara="1" wrap="square" lIns="91425" tIns="91425" rIns="91425" bIns="91425" anchor="t" anchorCtr="0">
            <a:noAutofit/>
          </a:bodyPr>
          <a:lstStyle/>
          <a:p>
            <a:r>
              <a:rPr lang="en" b="1" dirty="0">
                <a:ea typeface="Raleway"/>
                <a:cs typeface="Raleway"/>
                <a:sym typeface="Raleway"/>
              </a:rPr>
              <a:t>Source</a:t>
            </a:r>
            <a:r>
              <a:rPr lang="en" dirty="0">
                <a:ea typeface="Raleway"/>
                <a:cs typeface="Raleway"/>
                <a:sym typeface="Raleway"/>
              </a:rPr>
              <a:t>: http://www.globalgoals.org</a:t>
            </a:r>
            <a:endParaRPr dirty="0">
              <a:ea typeface="Raleway"/>
              <a:cs typeface="Raleway"/>
              <a:sym typeface="Raleway"/>
            </a:endParaRPr>
          </a:p>
        </p:txBody>
      </p:sp>
      <p:pic>
        <p:nvPicPr>
          <p:cNvPr id="6" name="Google Shape;143;p23" descr="Screen Shot 2017-10-30 at 8.37.13 PM.png">
            <a:extLst>
              <a:ext uri="{FF2B5EF4-FFF2-40B4-BE49-F238E27FC236}">
                <a16:creationId xmlns:a16="http://schemas.microsoft.com/office/drawing/2014/main" id="{E8EA9619-9249-564B-ACFC-93DCD02AB85F}"/>
              </a:ext>
            </a:extLst>
          </p:cNvPr>
          <p:cNvPicPr preferRelativeResize="0"/>
          <p:nvPr/>
        </p:nvPicPr>
        <p:blipFill>
          <a:blip r:embed="rId4">
            <a:alphaModFix/>
          </a:blip>
          <a:stretch>
            <a:fillRect/>
          </a:stretch>
        </p:blipFill>
        <p:spPr>
          <a:xfrm>
            <a:off x="4827181" y="4977979"/>
            <a:ext cx="1273952" cy="1155310"/>
          </a:xfrm>
          <a:prstGeom prst="rect">
            <a:avLst/>
          </a:prstGeom>
          <a:noFill/>
          <a:ln>
            <a:noFill/>
          </a:ln>
        </p:spPr>
      </p:pic>
      <p:sp>
        <p:nvSpPr>
          <p:cNvPr id="5" name="Rectangle 4">
            <a:extLst>
              <a:ext uri="{FF2B5EF4-FFF2-40B4-BE49-F238E27FC236}">
                <a16:creationId xmlns:a16="http://schemas.microsoft.com/office/drawing/2014/main" id="{892CBAEA-A553-214C-B121-B420C336E187}"/>
              </a:ext>
            </a:extLst>
          </p:cNvPr>
          <p:cNvSpPr/>
          <p:nvPr/>
        </p:nvSpPr>
        <p:spPr>
          <a:xfrm>
            <a:off x="311700" y="1626781"/>
            <a:ext cx="7910700" cy="3749424"/>
          </a:xfrm>
          <a:prstGeom prst="rect">
            <a:avLst/>
          </a:prstGeom>
        </p:spPr>
        <p:txBody>
          <a:bodyPr wrap="square">
            <a:spAutoFit/>
          </a:bodyPr>
          <a:lstStyle/>
          <a:p>
            <a:pPr>
              <a:lnSpc>
                <a:spcPct val="120000"/>
              </a:lnSpc>
              <a:buClr>
                <a:schemeClr val="dk2"/>
              </a:buClr>
              <a:buSzPts val="1100"/>
            </a:pPr>
            <a:r>
              <a:rPr lang="en-US" sz="2400" dirty="0">
                <a:ea typeface="Raleway"/>
                <a:cs typeface="Raleway"/>
                <a:sym typeface="Raleway"/>
              </a:rPr>
              <a:t>“In September </a:t>
            </a:r>
            <a:r>
              <a:rPr lang="en-US" sz="2400" b="1" dirty="0">
                <a:ea typeface="Raleway"/>
                <a:cs typeface="Raleway"/>
                <a:sym typeface="Raleway"/>
              </a:rPr>
              <a:t>2015</a:t>
            </a:r>
            <a:r>
              <a:rPr lang="en-US" sz="2400" dirty="0">
                <a:ea typeface="Raleway"/>
                <a:cs typeface="Raleway"/>
                <a:sym typeface="Raleway"/>
              </a:rPr>
              <a:t>, 193 world leaders agreed to 17 Global Goals for Sustainable Development. If these Goals are completed, it would mean an end to extreme poverty, inequality and climate change by 2030.</a:t>
            </a:r>
          </a:p>
          <a:p>
            <a:pPr>
              <a:lnSpc>
                <a:spcPct val="120000"/>
              </a:lnSpc>
              <a:spcBef>
                <a:spcPts val="1100"/>
              </a:spcBef>
              <a:buClr>
                <a:schemeClr val="dk2"/>
              </a:buClr>
              <a:buSzPts val="1100"/>
            </a:pPr>
            <a:r>
              <a:rPr lang="en-US" sz="2400" dirty="0">
                <a:ea typeface="Raleway"/>
                <a:cs typeface="Raleway"/>
                <a:sym typeface="Raleway"/>
              </a:rPr>
              <a:t>The Global Goals are only going to work if we fight for them and you can’t fight for your rights if you don’t know what they are. We believe the Goals are only going to be completed if we can make them famous.”</a:t>
            </a:r>
          </a:p>
        </p:txBody>
      </p:sp>
    </p:spTree>
    <p:extLst>
      <p:ext uri="{BB962C8B-B14F-4D97-AF65-F5344CB8AC3E}">
        <p14:creationId xmlns:p14="http://schemas.microsoft.com/office/powerpoint/2010/main" val="2831868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descr="Screen Shot 2017-10-30 at 6.25.55 PM.png"/>
          <p:cNvPicPr preferRelativeResize="0"/>
          <p:nvPr/>
        </p:nvPicPr>
        <p:blipFill>
          <a:blip r:embed="rId3">
            <a:alphaModFix/>
          </a:blip>
          <a:stretch>
            <a:fillRect/>
          </a:stretch>
        </p:blipFill>
        <p:spPr>
          <a:xfrm>
            <a:off x="1" y="857250"/>
            <a:ext cx="7700627" cy="5143500"/>
          </a:xfrm>
          <a:prstGeom prst="rect">
            <a:avLst/>
          </a:prstGeom>
          <a:noFill/>
          <a:ln>
            <a:noFill/>
          </a:ln>
        </p:spPr>
      </p:pic>
      <p:sp>
        <p:nvSpPr>
          <p:cNvPr id="149" name="Google Shape;149;p24"/>
          <p:cNvSpPr txBox="1"/>
          <p:nvPr/>
        </p:nvSpPr>
        <p:spPr>
          <a:xfrm>
            <a:off x="6089800" y="5223150"/>
            <a:ext cx="2904300" cy="777600"/>
          </a:xfrm>
          <a:prstGeom prst="rect">
            <a:avLst/>
          </a:prstGeom>
          <a:noFill/>
          <a:ln>
            <a:noFill/>
          </a:ln>
        </p:spPr>
        <p:txBody>
          <a:bodyPr spcFirstLastPara="1" wrap="square" lIns="91425" tIns="91425" rIns="91425" bIns="91425" anchor="ctr" anchorCtr="0">
            <a:noAutofit/>
          </a:bodyPr>
          <a:lstStyle/>
          <a:p>
            <a:r>
              <a:rPr lang="en" b="1" dirty="0">
                <a:solidFill>
                  <a:schemeClr val="dk2"/>
                </a:solidFill>
                <a:latin typeface="Raleway"/>
                <a:ea typeface="Raleway"/>
                <a:cs typeface="Raleway"/>
                <a:sym typeface="Raleway"/>
              </a:rPr>
              <a:t>Screenshot taken from: </a:t>
            </a:r>
            <a:r>
              <a:rPr lang="en" dirty="0">
                <a:solidFill>
                  <a:schemeClr val="dk2"/>
                </a:solidFill>
                <a:latin typeface="Raleway"/>
                <a:ea typeface="Raleway"/>
                <a:cs typeface="Raleway"/>
                <a:sym typeface="Raleway"/>
              </a:rPr>
              <a:t>http://www.globalgoals.org/girls-progress/</a:t>
            </a:r>
            <a:endParaRPr dirty="0">
              <a:solidFill>
                <a:schemeClr val="dk2"/>
              </a:solidFill>
              <a:latin typeface="Raleway"/>
              <a:ea typeface="Raleway"/>
              <a:cs typeface="Raleway"/>
              <a:sym typeface="Raleway"/>
            </a:endParaRPr>
          </a:p>
        </p:txBody>
      </p:sp>
      <p:cxnSp>
        <p:nvCxnSpPr>
          <p:cNvPr id="150" name="Google Shape;150;p24"/>
          <p:cNvCxnSpPr/>
          <p:nvPr/>
        </p:nvCxnSpPr>
        <p:spPr>
          <a:xfrm flipH="1">
            <a:off x="4234775" y="2831750"/>
            <a:ext cx="3586500" cy="1548000"/>
          </a:xfrm>
          <a:prstGeom prst="straightConnector1">
            <a:avLst/>
          </a:prstGeom>
          <a:noFill/>
          <a:ln w="9525" cap="flat" cmpd="sng">
            <a:solidFill>
              <a:schemeClr val="dk2"/>
            </a:solidFill>
            <a:prstDash val="solid"/>
            <a:round/>
            <a:headEnd type="none" w="med" len="med"/>
            <a:tailEnd type="triangle" w="med" len="med"/>
          </a:ln>
        </p:spPr>
      </p:cxnSp>
      <p:sp>
        <p:nvSpPr>
          <p:cNvPr id="151" name="Google Shape;151;p24"/>
          <p:cNvSpPr txBox="1"/>
          <p:nvPr/>
        </p:nvSpPr>
        <p:spPr>
          <a:xfrm>
            <a:off x="7945875" y="1374825"/>
            <a:ext cx="1198200" cy="2630100"/>
          </a:xfrm>
          <a:prstGeom prst="rect">
            <a:avLst/>
          </a:prstGeom>
          <a:noFill/>
          <a:ln>
            <a:noFill/>
          </a:ln>
        </p:spPr>
        <p:txBody>
          <a:bodyPr spcFirstLastPara="1" wrap="square" lIns="91425" tIns="91425" rIns="91425" bIns="91425" anchor="t" anchorCtr="0">
            <a:noAutofit/>
          </a:bodyPr>
          <a:lstStyle/>
          <a:p>
            <a:r>
              <a:rPr lang="en" sz="3000" b="1" dirty="0">
                <a:latin typeface="Raleway"/>
                <a:ea typeface="Raleway"/>
                <a:cs typeface="Raleway"/>
                <a:sym typeface="Raleway"/>
              </a:rPr>
              <a:t>Is </a:t>
            </a:r>
            <a:endParaRPr sz="3000" b="1" dirty="0">
              <a:latin typeface="Raleway"/>
              <a:ea typeface="Raleway"/>
              <a:cs typeface="Raleway"/>
              <a:sym typeface="Raleway"/>
            </a:endParaRPr>
          </a:p>
          <a:p>
            <a:r>
              <a:rPr lang="en" sz="3000" b="1" dirty="0">
                <a:latin typeface="Raleway"/>
                <a:ea typeface="Raleway"/>
                <a:cs typeface="Raleway"/>
                <a:sym typeface="Raleway"/>
              </a:rPr>
              <a:t>it that easy?</a:t>
            </a:r>
            <a:endParaRPr sz="3000" b="1" dirty="0">
              <a:latin typeface="Raleway"/>
              <a:ea typeface="Raleway"/>
              <a:cs typeface="Raleway"/>
              <a:sym typeface="Raleway"/>
            </a:endParaRPr>
          </a:p>
        </p:txBody>
      </p:sp>
    </p:spTree>
    <p:extLst>
      <p:ext uri="{BB962C8B-B14F-4D97-AF65-F5344CB8AC3E}">
        <p14:creationId xmlns:p14="http://schemas.microsoft.com/office/powerpoint/2010/main" val="4049501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311700" y="387875"/>
            <a:ext cx="8520600" cy="623400"/>
          </a:xfrm>
          <a:prstGeom prst="rect">
            <a:avLst/>
          </a:prstGeom>
        </p:spPr>
        <p:txBody>
          <a:bodyPr spcFirstLastPara="1" vert="horz" wrap="square" lIns="91425" tIns="91425" rIns="91425" bIns="91425" rtlCol="0" anchor="t" anchorCtr="0">
            <a:noAutofit/>
          </a:bodyPr>
          <a:lstStyle/>
          <a:p>
            <a:pPr algn="l"/>
            <a:r>
              <a:rPr lang="en" b="1" dirty="0">
                <a:solidFill>
                  <a:srgbClr val="C00000"/>
                </a:solidFill>
              </a:rPr>
              <a:t>Take action with one of these campaigns</a:t>
            </a:r>
            <a:endParaRPr b="1" dirty="0">
              <a:solidFill>
                <a:srgbClr val="C00000"/>
              </a:solidFill>
            </a:endParaRPr>
          </a:p>
        </p:txBody>
      </p:sp>
      <p:pic>
        <p:nvPicPr>
          <p:cNvPr id="157" name="Google Shape;157;p25" descr="Screen Shot 2017-10-30 at 6.19.41 PM.png"/>
          <p:cNvPicPr preferRelativeResize="0"/>
          <p:nvPr/>
        </p:nvPicPr>
        <p:blipFill>
          <a:blip r:embed="rId3">
            <a:alphaModFix/>
          </a:blip>
          <a:stretch>
            <a:fillRect/>
          </a:stretch>
        </p:blipFill>
        <p:spPr>
          <a:xfrm>
            <a:off x="311700" y="1925676"/>
            <a:ext cx="4267298" cy="3770275"/>
          </a:xfrm>
          <a:prstGeom prst="rect">
            <a:avLst/>
          </a:prstGeom>
          <a:noFill/>
          <a:ln>
            <a:noFill/>
          </a:ln>
        </p:spPr>
      </p:pic>
      <p:pic>
        <p:nvPicPr>
          <p:cNvPr id="158" name="Google Shape;158;p25" descr="Screen Shot 2017-10-30 at 6.20.09 PM.png"/>
          <p:cNvPicPr preferRelativeResize="0"/>
          <p:nvPr/>
        </p:nvPicPr>
        <p:blipFill>
          <a:blip r:embed="rId4">
            <a:alphaModFix/>
          </a:blip>
          <a:stretch>
            <a:fillRect/>
          </a:stretch>
        </p:blipFill>
        <p:spPr>
          <a:xfrm>
            <a:off x="4745299" y="1933614"/>
            <a:ext cx="4260201" cy="3754391"/>
          </a:xfrm>
          <a:prstGeom prst="rect">
            <a:avLst/>
          </a:prstGeom>
          <a:noFill/>
          <a:ln>
            <a:noFill/>
          </a:ln>
        </p:spPr>
      </p:pic>
      <p:sp>
        <p:nvSpPr>
          <p:cNvPr id="159" name="Google Shape;159;p25"/>
          <p:cNvSpPr txBox="1"/>
          <p:nvPr/>
        </p:nvSpPr>
        <p:spPr>
          <a:xfrm>
            <a:off x="311700" y="5688000"/>
            <a:ext cx="8693700" cy="237900"/>
          </a:xfrm>
          <a:prstGeom prst="rect">
            <a:avLst/>
          </a:prstGeom>
          <a:noFill/>
          <a:ln>
            <a:noFill/>
          </a:ln>
        </p:spPr>
        <p:txBody>
          <a:bodyPr spcFirstLastPara="1" wrap="square" lIns="91425" tIns="91425" rIns="91425" bIns="91425" anchor="t" anchorCtr="0">
            <a:noAutofit/>
          </a:bodyPr>
          <a:lstStyle/>
          <a:p>
            <a:r>
              <a:rPr lang="en" dirty="0">
                <a:latin typeface="Raleway"/>
                <a:ea typeface="Raleway"/>
                <a:cs typeface="Raleway"/>
                <a:sym typeface="Raleway"/>
              </a:rPr>
              <a:t>All campaign </a:t>
            </a:r>
            <a:r>
              <a:rPr lang="en" b="1" dirty="0">
                <a:latin typeface="Raleway"/>
                <a:ea typeface="Raleway"/>
                <a:cs typeface="Raleway"/>
                <a:sym typeface="Raleway"/>
              </a:rPr>
              <a:t>images</a:t>
            </a:r>
            <a:r>
              <a:rPr lang="en" dirty="0">
                <a:latin typeface="Raleway"/>
                <a:ea typeface="Raleway"/>
                <a:cs typeface="Raleway"/>
                <a:sym typeface="Raleway"/>
              </a:rPr>
              <a:t> are from: http://www.globalgoals.org/girls-progress/</a:t>
            </a:r>
            <a:endParaRPr dirty="0">
              <a:latin typeface="Raleway"/>
              <a:ea typeface="Raleway"/>
              <a:cs typeface="Raleway"/>
              <a:sym typeface="Raleway"/>
            </a:endParaRPr>
          </a:p>
        </p:txBody>
      </p:sp>
    </p:spTree>
    <p:extLst>
      <p:ext uri="{BB962C8B-B14F-4D97-AF65-F5344CB8AC3E}">
        <p14:creationId xmlns:p14="http://schemas.microsoft.com/office/powerpoint/2010/main" val="3109244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808475"/>
            <a:ext cx="8520600" cy="623400"/>
          </a:xfrm>
          <a:prstGeom prst="rect">
            <a:avLst/>
          </a:prstGeom>
        </p:spPr>
        <p:txBody>
          <a:bodyPr spcFirstLastPara="1" vert="horz" wrap="square" lIns="91425" tIns="91425" rIns="91425" bIns="91425" rtlCol="0" anchor="t" anchorCtr="0">
            <a:noAutofit/>
          </a:bodyPr>
          <a:lstStyle/>
          <a:p>
            <a:pPr algn="l"/>
            <a:r>
              <a:rPr lang="en" b="1" dirty="0">
                <a:solidFill>
                  <a:srgbClr val="C00000"/>
                </a:solidFill>
              </a:rPr>
              <a:t>Girl Up Mission and Vision</a:t>
            </a:r>
            <a:endParaRPr b="1" dirty="0">
              <a:solidFill>
                <a:srgbClr val="C00000"/>
              </a:solidFill>
            </a:endParaRPr>
          </a:p>
        </p:txBody>
      </p:sp>
      <p:sp>
        <p:nvSpPr>
          <p:cNvPr id="165" name="Google Shape;165;p26"/>
          <p:cNvSpPr txBox="1">
            <a:spLocks noGrp="1"/>
          </p:cNvSpPr>
          <p:nvPr>
            <p:ph type="body" idx="1"/>
          </p:nvPr>
        </p:nvSpPr>
        <p:spPr>
          <a:xfrm>
            <a:off x="311700" y="1762825"/>
            <a:ext cx="8520600" cy="3416400"/>
          </a:xfrm>
          <a:prstGeom prst="rect">
            <a:avLst/>
          </a:prstGeom>
        </p:spPr>
        <p:txBody>
          <a:bodyPr spcFirstLastPara="1" vert="horz" wrap="square" lIns="91425" tIns="91425" rIns="91425" bIns="91425" rtlCol="0" anchor="t" anchorCtr="0">
            <a:noAutofit/>
          </a:bodyPr>
          <a:lstStyle/>
          <a:p>
            <a:pPr marL="0" indent="0">
              <a:buNone/>
            </a:pPr>
            <a:r>
              <a:rPr lang="en" sz="2400" b="1" dirty="0">
                <a:solidFill>
                  <a:srgbClr val="000000"/>
                </a:solidFill>
                <a:ea typeface="Raleway"/>
                <a:cs typeface="Raleway"/>
                <a:sym typeface="Raleway"/>
              </a:rPr>
              <a:t>Mission</a:t>
            </a:r>
            <a:r>
              <a:rPr lang="en" sz="2400" dirty="0">
                <a:solidFill>
                  <a:srgbClr val="000000"/>
                </a:solidFill>
                <a:ea typeface="Raleway"/>
                <a:cs typeface="Raleway"/>
                <a:sym typeface="Raleway"/>
              </a:rPr>
              <a:t> - Girl Up ignites the empowerment of girls, by girls around the world. In partnership with the United Nations, we stand up for girls, speak up for programs that help them thrive and rise up as a community of global advocates out to change the world, for good. </a:t>
            </a:r>
            <a:endParaRPr sz="2400" dirty="0">
              <a:solidFill>
                <a:srgbClr val="000000"/>
              </a:solidFill>
              <a:ea typeface="Raleway"/>
              <a:cs typeface="Raleway"/>
              <a:sym typeface="Raleway"/>
            </a:endParaRPr>
          </a:p>
          <a:p>
            <a:pPr marL="0" indent="0">
              <a:spcBef>
                <a:spcPts val="1600"/>
              </a:spcBef>
              <a:buNone/>
            </a:pPr>
            <a:r>
              <a:rPr lang="en" sz="2400" b="1" dirty="0">
                <a:solidFill>
                  <a:srgbClr val="000000"/>
                </a:solidFill>
                <a:ea typeface="Raleway"/>
                <a:cs typeface="Raleway"/>
                <a:sym typeface="Raleway"/>
              </a:rPr>
              <a:t>Vision</a:t>
            </a:r>
            <a:r>
              <a:rPr lang="en" sz="2400" dirty="0">
                <a:solidFill>
                  <a:srgbClr val="000000"/>
                </a:solidFill>
                <a:ea typeface="Raleway"/>
                <a:cs typeface="Raleway"/>
                <a:sym typeface="Raleway"/>
              </a:rPr>
              <a:t> - Girl Up envisions a world where every girl can reach her full potential. A world where girls lead the way to bigger dreams and happier days, healthier communities and stronger nations. A world where girls are empowered and a future that is better because of them. </a:t>
            </a:r>
            <a:r>
              <a:rPr lang="en" sz="2400" dirty="0"/>
              <a:t>	</a:t>
            </a:r>
            <a:endParaRPr sz="2400" dirty="0"/>
          </a:p>
          <a:p>
            <a:pPr marL="0" indent="0">
              <a:spcBef>
                <a:spcPts val="1600"/>
              </a:spcBef>
              <a:buNone/>
            </a:pPr>
            <a:r>
              <a:rPr lang="en" sz="2400" dirty="0"/>
              <a:t>			</a:t>
            </a:r>
            <a:endParaRPr sz="2400" dirty="0"/>
          </a:p>
          <a:p>
            <a:pPr marL="0" indent="0">
              <a:spcBef>
                <a:spcPts val="1600"/>
              </a:spcBef>
              <a:buNone/>
            </a:pPr>
            <a:r>
              <a:rPr lang="en" dirty="0"/>
              <a:t>		</a:t>
            </a:r>
            <a:endParaRPr dirty="0"/>
          </a:p>
          <a:p>
            <a:pPr marL="0" indent="0">
              <a:spcBef>
                <a:spcPts val="1600"/>
              </a:spcBef>
              <a:buClr>
                <a:schemeClr val="dk2"/>
              </a:buClr>
              <a:buSzPts val="1100"/>
              <a:buNone/>
            </a:pPr>
            <a:endParaRPr dirty="0"/>
          </a:p>
          <a:p>
            <a:pPr marL="0" indent="0">
              <a:spcBef>
                <a:spcPts val="1600"/>
              </a:spcBef>
              <a:buClr>
                <a:schemeClr val="dk2"/>
              </a:buClr>
              <a:buSzPts val="1100"/>
              <a:buNone/>
            </a:pPr>
            <a:r>
              <a:rPr lang="en" dirty="0"/>
              <a:t>				</a:t>
            </a:r>
            <a:endParaRPr dirty="0"/>
          </a:p>
          <a:p>
            <a:pPr marL="0" indent="0">
              <a:spcBef>
                <a:spcPts val="1600"/>
              </a:spcBef>
              <a:buClr>
                <a:schemeClr val="dk2"/>
              </a:buClr>
              <a:buSzPts val="1100"/>
              <a:buNone/>
            </a:pPr>
            <a:r>
              <a:rPr lang="en" dirty="0"/>
              <a:t>			</a:t>
            </a:r>
            <a:endParaRPr dirty="0"/>
          </a:p>
          <a:p>
            <a:pPr marL="0" indent="0">
              <a:spcBef>
                <a:spcPts val="1600"/>
              </a:spcBef>
              <a:buClr>
                <a:schemeClr val="dk2"/>
              </a:buClr>
              <a:buSzPts val="1100"/>
              <a:buNone/>
            </a:pPr>
            <a:r>
              <a:rPr lang="en" dirty="0"/>
              <a:t>		</a:t>
            </a:r>
            <a:endParaRPr dirty="0"/>
          </a:p>
          <a:p>
            <a:pPr marL="0" indent="0">
              <a:spcBef>
                <a:spcPts val="1600"/>
              </a:spcBef>
              <a:spcAft>
                <a:spcPts val="1600"/>
              </a:spcAft>
              <a:buNone/>
            </a:pPr>
            <a:endParaRPr dirty="0"/>
          </a:p>
        </p:txBody>
      </p:sp>
      <p:sp>
        <p:nvSpPr>
          <p:cNvPr id="166" name="Google Shape;166;p26"/>
          <p:cNvSpPr txBox="1"/>
          <p:nvPr/>
        </p:nvSpPr>
        <p:spPr>
          <a:xfrm>
            <a:off x="311700" y="5510175"/>
            <a:ext cx="8363700" cy="365400"/>
          </a:xfrm>
          <a:prstGeom prst="rect">
            <a:avLst/>
          </a:prstGeom>
          <a:noFill/>
          <a:ln>
            <a:noFill/>
          </a:ln>
        </p:spPr>
        <p:txBody>
          <a:bodyPr spcFirstLastPara="1" wrap="square" lIns="91425" tIns="91425" rIns="91425" bIns="91425" anchor="t" anchorCtr="0">
            <a:noAutofit/>
          </a:bodyPr>
          <a:lstStyle/>
          <a:p>
            <a:r>
              <a:rPr lang="en" b="1" dirty="0">
                <a:ea typeface="Raleway"/>
                <a:cs typeface="Raleway"/>
                <a:sym typeface="Raleway"/>
              </a:rPr>
              <a:t>Source</a:t>
            </a:r>
            <a:r>
              <a:rPr lang="en" dirty="0">
                <a:ea typeface="Raleway"/>
                <a:cs typeface="Raleway"/>
                <a:sym typeface="Raleway"/>
              </a:rPr>
              <a:t>: Girl Up Branding Guide, 2017</a:t>
            </a:r>
            <a:endParaRPr dirty="0">
              <a:ea typeface="Raleway"/>
              <a:cs typeface="Raleway"/>
              <a:sym typeface="Raleway"/>
            </a:endParaRPr>
          </a:p>
        </p:txBody>
      </p:sp>
    </p:spTree>
    <p:extLst>
      <p:ext uri="{BB962C8B-B14F-4D97-AF65-F5344CB8AC3E}">
        <p14:creationId xmlns:p14="http://schemas.microsoft.com/office/powerpoint/2010/main" val="632068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218876" y="788941"/>
            <a:ext cx="8520600" cy="623400"/>
          </a:xfrm>
          <a:prstGeom prst="rect">
            <a:avLst/>
          </a:prstGeom>
        </p:spPr>
        <p:txBody>
          <a:bodyPr spcFirstLastPara="1" vert="horz" wrap="square" lIns="91425" tIns="91425" rIns="91425" bIns="91425" rtlCol="0" anchor="t" anchorCtr="0">
            <a:noAutofit/>
          </a:bodyPr>
          <a:lstStyle/>
          <a:p>
            <a:pPr algn="l"/>
            <a:r>
              <a:rPr lang="en" sz="3200" b="1" dirty="0">
                <a:solidFill>
                  <a:srgbClr val="C00000"/>
                </a:solidFill>
              </a:rPr>
              <a:t>How Girl Up is connected to the United Nations</a:t>
            </a:r>
            <a:endParaRPr sz="3200" b="1" dirty="0">
              <a:solidFill>
                <a:srgbClr val="C00000"/>
              </a:solidFill>
            </a:endParaRPr>
          </a:p>
        </p:txBody>
      </p:sp>
      <p:sp>
        <p:nvSpPr>
          <p:cNvPr id="172" name="Google Shape;172;p27"/>
          <p:cNvSpPr txBox="1">
            <a:spLocks noGrp="1"/>
          </p:cNvSpPr>
          <p:nvPr>
            <p:ph type="body" idx="1"/>
          </p:nvPr>
        </p:nvSpPr>
        <p:spPr>
          <a:xfrm>
            <a:off x="7739575" y="1635625"/>
            <a:ext cx="1092600" cy="4296900"/>
          </a:xfrm>
          <a:prstGeom prst="rect">
            <a:avLst/>
          </a:prstGeom>
        </p:spPr>
        <p:txBody>
          <a:bodyPr spcFirstLastPara="1" vert="horz" wrap="square" lIns="91425" tIns="91425" rIns="91425" bIns="91425" rtlCol="0" anchor="t" anchorCtr="0">
            <a:noAutofit/>
          </a:bodyPr>
          <a:lstStyle/>
          <a:p>
            <a:pPr marL="0" indent="0">
              <a:buNone/>
            </a:pPr>
            <a:r>
              <a:rPr lang="en" sz="1200" b="1" dirty="0">
                <a:solidFill>
                  <a:srgbClr val="000000"/>
                </a:solidFill>
                <a:latin typeface="Raleway"/>
                <a:ea typeface="Raleway"/>
                <a:cs typeface="Raleway"/>
                <a:sym typeface="Raleway"/>
              </a:rPr>
              <a:t>Source</a:t>
            </a:r>
            <a:r>
              <a:rPr lang="en" sz="1200" dirty="0">
                <a:solidFill>
                  <a:srgbClr val="000000"/>
                </a:solidFill>
                <a:latin typeface="Raleway"/>
                <a:ea typeface="Raleway"/>
                <a:cs typeface="Raleway"/>
                <a:sym typeface="Raleway"/>
              </a:rPr>
              <a:t> (this slide): https://girlup.org/about/un-un-foundation/#sthash.bDCIxaM3.dpbs</a:t>
            </a:r>
            <a:endParaRPr sz="1200" dirty="0">
              <a:solidFill>
                <a:srgbClr val="000000"/>
              </a:solidFill>
              <a:latin typeface="Raleway"/>
              <a:ea typeface="Raleway"/>
              <a:cs typeface="Raleway"/>
              <a:sym typeface="Raleway"/>
            </a:endParaRPr>
          </a:p>
          <a:p>
            <a:pPr marL="0" indent="0">
              <a:spcBef>
                <a:spcPts val="1600"/>
              </a:spcBef>
              <a:spcAft>
                <a:spcPts val="1600"/>
              </a:spcAft>
              <a:buNone/>
            </a:pPr>
            <a:r>
              <a:rPr lang="en" sz="1200" b="1" dirty="0">
                <a:solidFill>
                  <a:srgbClr val="000000"/>
                </a:solidFill>
                <a:latin typeface="Raleway"/>
                <a:ea typeface="Raleway"/>
                <a:cs typeface="Raleway"/>
                <a:sym typeface="Raleway"/>
              </a:rPr>
              <a:t>Source</a:t>
            </a:r>
            <a:r>
              <a:rPr lang="en" sz="1200" dirty="0">
                <a:solidFill>
                  <a:srgbClr val="000000"/>
                </a:solidFill>
                <a:latin typeface="Raleway"/>
                <a:ea typeface="Raleway"/>
                <a:cs typeface="Raleway"/>
                <a:sym typeface="Raleway"/>
              </a:rPr>
              <a:t> (next slide): https://girlup.org/resources/#sthash.dNdSHq4R.dpbs</a:t>
            </a:r>
            <a:endParaRPr sz="1200" dirty="0">
              <a:solidFill>
                <a:srgbClr val="000000"/>
              </a:solidFill>
              <a:latin typeface="Raleway"/>
              <a:ea typeface="Raleway"/>
              <a:cs typeface="Raleway"/>
              <a:sym typeface="Raleway"/>
            </a:endParaRPr>
          </a:p>
        </p:txBody>
      </p:sp>
      <p:pic>
        <p:nvPicPr>
          <p:cNvPr id="173" name="Google Shape;173;p27" descr="How Girl Up is connected to the UN.png"/>
          <p:cNvPicPr preferRelativeResize="0"/>
          <p:nvPr/>
        </p:nvPicPr>
        <p:blipFill>
          <a:blip r:embed="rId3">
            <a:alphaModFix/>
          </a:blip>
          <a:stretch>
            <a:fillRect/>
          </a:stretch>
        </p:blipFill>
        <p:spPr>
          <a:xfrm>
            <a:off x="218876" y="1503364"/>
            <a:ext cx="7362825" cy="4429125"/>
          </a:xfrm>
          <a:prstGeom prst="rect">
            <a:avLst/>
          </a:prstGeom>
          <a:noFill/>
          <a:ln>
            <a:noFill/>
          </a:ln>
        </p:spPr>
      </p:pic>
    </p:spTree>
    <p:extLst>
      <p:ext uri="{BB962C8B-B14F-4D97-AF65-F5344CB8AC3E}">
        <p14:creationId xmlns:p14="http://schemas.microsoft.com/office/powerpoint/2010/main" val="359375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8" descr="Screen Shot 2017-10-30 at 5.52.31 PM.png"/>
          <p:cNvPicPr preferRelativeResize="0"/>
          <p:nvPr/>
        </p:nvPicPr>
        <p:blipFill>
          <a:blip r:embed="rId3">
            <a:alphaModFix/>
          </a:blip>
          <a:stretch>
            <a:fillRect/>
          </a:stretch>
        </p:blipFill>
        <p:spPr>
          <a:xfrm>
            <a:off x="584792" y="542262"/>
            <a:ext cx="3584143" cy="5306090"/>
          </a:xfrm>
          <a:prstGeom prst="rect">
            <a:avLst/>
          </a:prstGeom>
          <a:noFill/>
          <a:ln>
            <a:noFill/>
          </a:ln>
        </p:spPr>
      </p:pic>
      <p:pic>
        <p:nvPicPr>
          <p:cNvPr id="179" name="Google Shape;179;p28" descr="Girl Up Description pic.png"/>
          <p:cNvPicPr preferRelativeResize="0"/>
          <p:nvPr/>
        </p:nvPicPr>
        <p:blipFill>
          <a:blip r:embed="rId4">
            <a:alphaModFix/>
          </a:blip>
          <a:stretch>
            <a:fillRect/>
          </a:stretch>
        </p:blipFill>
        <p:spPr>
          <a:xfrm>
            <a:off x="4698035" y="542261"/>
            <a:ext cx="3861173" cy="5306092"/>
          </a:xfrm>
          <a:prstGeom prst="rect">
            <a:avLst/>
          </a:prstGeom>
          <a:noFill/>
          <a:ln>
            <a:noFill/>
          </a:ln>
        </p:spPr>
      </p:pic>
    </p:spTree>
    <p:extLst>
      <p:ext uri="{BB962C8B-B14F-4D97-AF65-F5344CB8AC3E}">
        <p14:creationId xmlns:p14="http://schemas.microsoft.com/office/powerpoint/2010/main" val="320462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0091-6832-CA43-AAB3-B59AB34C3EBC}"/>
              </a:ext>
            </a:extLst>
          </p:cNvPr>
          <p:cNvSpPr>
            <a:spLocks noGrp="1"/>
          </p:cNvSpPr>
          <p:nvPr>
            <p:ph type="title"/>
          </p:nvPr>
        </p:nvSpPr>
        <p:spPr/>
        <p:txBody>
          <a:bodyPr/>
          <a:lstStyle/>
          <a:p>
            <a:r>
              <a:rPr lang="en-US" b="1" dirty="0"/>
              <a:t>Let’s get to know each other</a:t>
            </a:r>
          </a:p>
        </p:txBody>
      </p:sp>
      <p:sp>
        <p:nvSpPr>
          <p:cNvPr id="6" name="Content Placeholder 2">
            <a:extLst>
              <a:ext uri="{FF2B5EF4-FFF2-40B4-BE49-F238E27FC236}">
                <a16:creationId xmlns:a16="http://schemas.microsoft.com/office/drawing/2014/main" id="{C98271D9-970B-034E-A773-9E0FBD293771}"/>
              </a:ext>
            </a:extLst>
          </p:cNvPr>
          <p:cNvSpPr>
            <a:spLocks noGrp="1"/>
          </p:cNvSpPr>
          <p:nvPr>
            <p:ph idx="1"/>
          </p:nvPr>
        </p:nvSpPr>
        <p:spPr>
          <a:xfrm>
            <a:off x="733647" y="1417638"/>
            <a:ext cx="7541473" cy="910615"/>
          </a:xfrm>
        </p:spPr>
        <p:txBody>
          <a:bodyPr>
            <a:normAutofit fontScale="85000" lnSpcReduction="10000"/>
          </a:bodyPr>
          <a:lstStyle/>
          <a:p>
            <a:pPr marL="0" indent="0">
              <a:buNone/>
            </a:pPr>
            <a:r>
              <a:rPr lang="en-US" dirty="0"/>
              <a:t>Find four different “partners” for today’s workshop.  3 of the 4 cannot be in your row / section</a:t>
            </a:r>
            <a:r>
              <a:rPr lang="en-US" dirty="0">
                <a:sym typeface="Wingdings"/>
              </a:rPr>
              <a:t> </a:t>
            </a:r>
            <a:endParaRPr lang="en-US" dirty="0"/>
          </a:p>
        </p:txBody>
      </p:sp>
      <p:pic>
        <p:nvPicPr>
          <p:cNvPr id="10" name="Picture 9" descr="A screenshot of a cell phone&#13;&#10;&#13;&#10;Description automatically generated">
            <a:extLst>
              <a:ext uri="{FF2B5EF4-FFF2-40B4-BE49-F238E27FC236}">
                <a16:creationId xmlns:a16="http://schemas.microsoft.com/office/drawing/2014/main" id="{13F57328-6F16-2B4F-B55B-84B169ACBE81}"/>
              </a:ext>
            </a:extLst>
          </p:cNvPr>
          <p:cNvPicPr>
            <a:picLocks noChangeAspect="1"/>
          </p:cNvPicPr>
          <p:nvPr/>
        </p:nvPicPr>
        <p:blipFill>
          <a:blip r:embed="rId3"/>
          <a:stretch>
            <a:fillRect/>
          </a:stretch>
        </p:blipFill>
        <p:spPr>
          <a:xfrm>
            <a:off x="0" y="2328253"/>
            <a:ext cx="9144000" cy="3512745"/>
          </a:xfrm>
          <a:prstGeom prst="rect">
            <a:avLst/>
          </a:prstGeom>
        </p:spPr>
      </p:pic>
    </p:spTree>
    <p:extLst>
      <p:ext uri="{BB962C8B-B14F-4D97-AF65-F5344CB8AC3E}">
        <p14:creationId xmlns:p14="http://schemas.microsoft.com/office/powerpoint/2010/main" val="695733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a:spLocks noGrp="1"/>
          </p:cNvSpPr>
          <p:nvPr>
            <p:ph type="title"/>
          </p:nvPr>
        </p:nvSpPr>
        <p:spPr>
          <a:xfrm>
            <a:off x="212337" y="2485518"/>
            <a:ext cx="4045200" cy="1533600"/>
          </a:xfrm>
          <a:prstGeom prst="rect">
            <a:avLst/>
          </a:prstGeom>
        </p:spPr>
        <p:txBody>
          <a:bodyPr spcFirstLastPara="1" vert="horz" wrap="square" lIns="91425" tIns="91425" rIns="91425" bIns="91425" rtlCol="0" anchor="b" anchorCtr="0">
            <a:noAutofit/>
          </a:bodyPr>
          <a:lstStyle/>
          <a:p>
            <a:r>
              <a:rPr lang="en" sz="4400" b="1" dirty="0">
                <a:solidFill>
                  <a:srgbClr val="C00000"/>
                </a:solidFill>
              </a:rPr>
              <a:t>Findings</a:t>
            </a:r>
            <a:r>
              <a:rPr lang="en" dirty="0">
                <a:solidFill>
                  <a:srgbClr val="C00000"/>
                </a:solidFill>
              </a:rPr>
              <a:t> from the content </a:t>
            </a:r>
            <a:r>
              <a:rPr lang="en" b="1" dirty="0">
                <a:solidFill>
                  <a:srgbClr val="C00000"/>
                </a:solidFill>
              </a:rPr>
              <a:t>analysis</a:t>
            </a:r>
            <a:r>
              <a:rPr lang="en" dirty="0">
                <a:solidFill>
                  <a:srgbClr val="C00000"/>
                </a:solidFill>
              </a:rPr>
              <a:t> of Facebook and Instagram</a:t>
            </a:r>
            <a:endParaRPr dirty="0">
              <a:solidFill>
                <a:srgbClr val="C00000"/>
              </a:solidFill>
            </a:endParaRPr>
          </a:p>
        </p:txBody>
      </p:sp>
      <p:sp>
        <p:nvSpPr>
          <p:cNvPr id="216" name="Google Shape;216;p34"/>
          <p:cNvSpPr txBox="1"/>
          <p:nvPr/>
        </p:nvSpPr>
        <p:spPr>
          <a:xfrm>
            <a:off x="4781700" y="433968"/>
            <a:ext cx="4362300" cy="4103100"/>
          </a:xfrm>
          <a:prstGeom prst="rect">
            <a:avLst/>
          </a:prstGeom>
          <a:noFill/>
          <a:ln>
            <a:noFill/>
          </a:ln>
        </p:spPr>
        <p:txBody>
          <a:bodyPr spcFirstLastPara="1" wrap="square" lIns="91425" tIns="91425" rIns="91425" bIns="91425" anchor="t" anchorCtr="0">
            <a:noAutofit/>
          </a:bodyPr>
          <a:lstStyle/>
          <a:p>
            <a:r>
              <a:rPr lang="en" sz="2400" b="1" dirty="0">
                <a:solidFill>
                  <a:srgbClr val="FFFFFF"/>
                </a:solidFill>
                <a:latin typeface="Raleway"/>
                <a:ea typeface="Raleway"/>
                <a:cs typeface="Raleway"/>
                <a:sym typeface="Raleway"/>
              </a:rPr>
              <a:t>Themes</a:t>
            </a:r>
            <a:r>
              <a:rPr lang="en" sz="2400" dirty="0">
                <a:solidFill>
                  <a:srgbClr val="FFFFFF"/>
                </a:solidFill>
                <a:latin typeface="Raleway"/>
                <a:ea typeface="Raleway"/>
                <a:cs typeface="Raleway"/>
                <a:sym typeface="Raleway"/>
              </a:rPr>
              <a:t>: </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advocates for human rights issues.</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advertises campaign events.</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relies on celebrities and/or field experts, often labeled #GIRLHERO.</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relies on brands and companies to support initiatives.</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is using social media to influence politics.</a:t>
            </a:r>
            <a:endParaRPr sz="2400" dirty="0">
              <a:solidFill>
                <a:srgbClr val="FFFFFF"/>
              </a:solidFill>
              <a:latin typeface="Raleway"/>
              <a:ea typeface="Raleway"/>
              <a:cs typeface="Raleway"/>
              <a:sym typeface="Raleway"/>
            </a:endParaRPr>
          </a:p>
          <a:p>
            <a:pPr marL="457200" indent="-342900">
              <a:buClr>
                <a:srgbClr val="FFFFFF"/>
              </a:buClr>
              <a:buSzPts val="1800"/>
              <a:buFont typeface="Raleway"/>
              <a:buAutoNum type="arabicParenR"/>
            </a:pPr>
            <a:r>
              <a:rPr lang="en" sz="2400" dirty="0">
                <a:solidFill>
                  <a:srgbClr val="FFFFFF"/>
                </a:solidFill>
                <a:latin typeface="Raleway"/>
                <a:ea typeface="Raleway"/>
                <a:cs typeface="Raleway"/>
                <a:sym typeface="Raleway"/>
              </a:rPr>
              <a:t>Girl Up includes females from a variety of racial and geopolitical backgrounds</a:t>
            </a:r>
            <a:r>
              <a:rPr lang="en" dirty="0">
                <a:solidFill>
                  <a:srgbClr val="FFFFFF"/>
                </a:solidFill>
                <a:latin typeface="Raleway"/>
                <a:ea typeface="Raleway"/>
                <a:cs typeface="Raleway"/>
                <a:sym typeface="Raleway"/>
              </a:rPr>
              <a:t>.  </a:t>
            </a:r>
            <a:endParaRPr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25656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body" idx="2"/>
          </p:nvPr>
        </p:nvSpPr>
        <p:spPr>
          <a:xfrm>
            <a:off x="4939500" y="1581450"/>
            <a:ext cx="3837000" cy="3695100"/>
          </a:xfrm>
          <a:prstGeom prst="rect">
            <a:avLst/>
          </a:prstGeom>
        </p:spPr>
        <p:txBody>
          <a:bodyPr spcFirstLastPara="1" vert="horz" wrap="square" lIns="91425" tIns="91425" rIns="91425" bIns="91425" rtlCol="0" anchor="ctr" anchorCtr="0">
            <a:noAutofit/>
          </a:bodyPr>
          <a:lstStyle/>
          <a:p>
            <a:pPr marL="0" indent="0" algn="ctr">
              <a:buNone/>
            </a:pPr>
            <a:r>
              <a:rPr lang="en-US" b="1" dirty="0">
                <a:ea typeface="Raleway"/>
                <a:cs typeface="Raleway"/>
                <a:sym typeface="Raleway"/>
              </a:rPr>
              <a:t>Now lets have YOU apply the YPP action framework</a:t>
            </a:r>
          </a:p>
        </p:txBody>
      </p:sp>
      <p:pic>
        <p:nvPicPr>
          <p:cNvPr id="191" name="Google Shape;191;p30"/>
          <p:cNvPicPr preferRelativeResize="0"/>
          <p:nvPr/>
        </p:nvPicPr>
        <p:blipFill>
          <a:blip r:embed="rId3">
            <a:alphaModFix/>
          </a:blip>
          <a:stretch>
            <a:fillRect/>
          </a:stretch>
        </p:blipFill>
        <p:spPr>
          <a:xfrm>
            <a:off x="152400" y="1009650"/>
            <a:ext cx="4098168" cy="4838700"/>
          </a:xfrm>
          <a:prstGeom prst="rect">
            <a:avLst/>
          </a:prstGeom>
          <a:noFill/>
          <a:ln>
            <a:noFill/>
          </a:ln>
        </p:spPr>
      </p:pic>
      <p:sp>
        <p:nvSpPr>
          <p:cNvPr id="192" name="Google Shape;192;p30"/>
          <p:cNvSpPr txBox="1"/>
          <p:nvPr/>
        </p:nvSpPr>
        <p:spPr>
          <a:xfrm>
            <a:off x="6928600" y="4310675"/>
            <a:ext cx="7350000" cy="857400"/>
          </a:xfrm>
          <a:prstGeom prst="rect">
            <a:avLst/>
          </a:prstGeom>
          <a:noFill/>
          <a:ln>
            <a:noFill/>
          </a:ln>
        </p:spPr>
        <p:txBody>
          <a:bodyPr spcFirstLastPara="1" wrap="square" lIns="91425" tIns="91425" rIns="91425" bIns="91425" anchor="t" anchorCtr="0">
            <a:noAutofit/>
          </a:bodyPr>
          <a:lstStyle/>
          <a:p>
            <a:endParaRPr dirty="0"/>
          </a:p>
        </p:txBody>
      </p:sp>
    </p:spTree>
    <p:extLst>
      <p:ext uri="{BB962C8B-B14F-4D97-AF65-F5344CB8AC3E}">
        <p14:creationId xmlns:p14="http://schemas.microsoft.com/office/powerpoint/2010/main" val="3349429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E428A-68D3-F349-884B-624B9CD3A41B}"/>
              </a:ext>
            </a:extLst>
          </p:cNvPr>
          <p:cNvSpPr>
            <a:spLocks noGrp="1"/>
          </p:cNvSpPr>
          <p:nvPr>
            <p:ph type="title"/>
          </p:nvPr>
        </p:nvSpPr>
        <p:spPr/>
        <p:txBody>
          <a:bodyPr>
            <a:normAutofit fontScale="90000"/>
          </a:bodyPr>
          <a:lstStyle/>
          <a:p>
            <a:br>
              <a:rPr lang="en-US" b="1" dirty="0"/>
            </a:br>
            <a:r>
              <a:rPr lang="en-US" b="1" dirty="0"/>
              <a:t>Choose one case study to analyze</a:t>
            </a:r>
          </a:p>
        </p:txBody>
      </p:sp>
      <p:sp>
        <p:nvSpPr>
          <p:cNvPr id="6" name="TextBox 5">
            <a:extLst>
              <a:ext uri="{FF2B5EF4-FFF2-40B4-BE49-F238E27FC236}">
                <a16:creationId xmlns:a16="http://schemas.microsoft.com/office/drawing/2014/main" id="{AF6E1816-7670-7F4F-9E0D-E6A14438692D}"/>
              </a:ext>
            </a:extLst>
          </p:cNvPr>
          <p:cNvSpPr txBox="1"/>
          <p:nvPr/>
        </p:nvSpPr>
        <p:spPr>
          <a:xfrm>
            <a:off x="148855" y="1742478"/>
            <a:ext cx="3646967" cy="2800767"/>
          </a:xfrm>
          <a:prstGeom prst="rect">
            <a:avLst/>
          </a:prstGeom>
          <a:noFill/>
        </p:spPr>
        <p:txBody>
          <a:bodyPr wrap="square" rtlCol="0">
            <a:spAutoFit/>
          </a:bodyPr>
          <a:lstStyle/>
          <a:p>
            <a:r>
              <a:rPr lang="en-US" sz="2400" b="1" dirty="0">
                <a:ea typeface="Raleway"/>
                <a:cs typeface="Raleway"/>
                <a:sym typeface="Raleway"/>
              </a:rPr>
              <a:t>You can go to this link or Google “10 Questions for Change Makers” and click Teaching Guide</a:t>
            </a:r>
            <a:endParaRPr lang="en-US" sz="2000" b="1" dirty="0">
              <a:ea typeface="Raleway"/>
              <a:cs typeface="Raleway"/>
              <a:sym typeface="Raleway"/>
              <a:hlinkClick r:id="rId2"/>
            </a:endParaRPr>
          </a:p>
          <a:p>
            <a:r>
              <a:rPr lang="en-US" sz="2000" b="1" dirty="0">
                <a:ea typeface="Raleway"/>
                <a:cs typeface="Raleway"/>
                <a:sym typeface="Raleway"/>
                <a:hlinkClick r:id="rId2"/>
              </a:rPr>
              <a:t>https://yppactionframe.fas.harvard.edu/files/actionframe/files/teaching_guide-ver.1_june20-2017.pdf</a:t>
            </a:r>
            <a:endParaRPr lang="en-US" sz="2000" dirty="0"/>
          </a:p>
        </p:txBody>
      </p:sp>
      <p:pic>
        <p:nvPicPr>
          <p:cNvPr id="8" name="Picture 7" descr="A screenshot of a cell phone&#13;&#10;&#13;&#10;Description automatically generated">
            <a:extLst>
              <a:ext uri="{FF2B5EF4-FFF2-40B4-BE49-F238E27FC236}">
                <a16:creationId xmlns:a16="http://schemas.microsoft.com/office/drawing/2014/main" id="{CAAC34CF-8331-8741-A8F6-19AC99B2C20B}"/>
              </a:ext>
            </a:extLst>
          </p:cNvPr>
          <p:cNvPicPr>
            <a:picLocks noChangeAspect="1"/>
          </p:cNvPicPr>
          <p:nvPr/>
        </p:nvPicPr>
        <p:blipFill rotWithShape="1">
          <a:blip r:embed="rId3"/>
          <a:srcRect r="8022"/>
          <a:stretch/>
        </p:blipFill>
        <p:spPr>
          <a:xfrm>
            <a:off x="3902149" y="1742478"/>
            <a:ext cx="5241851" cy="3373043"/>
          </a:xfrm>
          <a:prstGeom prst="rect">
            <a:avLst/>
          </a:prstGeom>
        </p:spPr>
      </p:pic>
      <p:sp>
        <p:nvSpPr>
          <p:cNvPr id="10" name="Right Arrow 9">
            <a:extLst>
              <a:ext uri="{FF2B5EF4-FFF2-40B4-BE49-F238E27FC236}">
                <a16:creationId xmlns:a16="http://schemas.microsoft.com/office/drawing/2014/main" id="{2F09241D-4FD8-204C-92FF-914E237059FC}"/>
              </a:ext>
            </a:extLst>
          </p:cNvPr>
          <p:cNvSpPr/>
          <p:nvPr/>
        </p:nvSpPr>
        <p:spPr>
          <a:xfrm>
            <a:off x="3508745" y="4218405"/>
            <a:ext cx="1371600" cy="897116"/>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5888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3;&#10;&#13;&#10;Description automatically generated">
            <a:extLst>
              <a:ext uri="{FF2B5EF4-FFF2-40B4-BE49-F238E27FC236}">
                <a16:creationId xmlns:a16="http://schemas.microsoft.com/office/drawing/2014/main" id="{1698B712-427A-7243-BB78-1EB857BA5372}"/>
              </a:ext>
            </a:extLst>
          </p:cNvPr>
          <p:cNvPicPr>
            <a:picLocks noChangeAspect="1"/>
          </p:cNvPicPr>
          <p:nvPr/>
        </p:nvPicPr>
        <p:blipFill>
          <a:blip r:embed="rId2"/>
          <a:stretch>
            <a:fillRect/>
          </a:stretch>
        </p:blipFill>
        <p:spPr>
          <a:xfrm>
            <a:off x="0" y="601523"/>
            <a:ext cx="9144000" cy="5654953"/>
          </a:xfrm>
          <a:prstGeom prst="rect">
            <a:avLst/>
          </a:prstGeom>
        </p:spPr>
      </p:pic>
      <p:sp>
        <p:nvSpPr>
          <p:cNvPr id="5" name="Right Arrow 4">
            <a:extLst>
              <a:ext uri="{FF2B5EF4-FFF2-40B4-BE49-F238E27FC236}">
                <a16:creationId xmlns:a16="http://schemas.microsoft.com/office/drawing/2014/main" id="{010D0E0A-CBBC-F143-A06B-9A7AADF1B535}"/>
              </a:ext>
            </a:extLst>
          </p:cNvPr>
          <p:cNvSpPr/>
          <p:nvPr/>
        </p:nvSpPr>
        <p:spPr>
          <a:xfrm>
            <a:off x="4890977" y="4221126"/>
            <a:ext cx="1105786" cy="627321"/>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7673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3;&#10;&#13;&#10;Description automatically generated">
            <a:extLst>
              <a:ext uri="{FF2B5EF4-FFF2-40B4-BE49-F238E27FC236}">
                <a16:creationId xmlns:a16="http://schemas.microsoft.com/office/drawing/2014/main" id="{B5E6BD63-BC78-E74A-A556-7CFBC121A7D4}"/>
              </a:ext>
            </a:extLst>
          </p:cNvPr>
          <p:cNvPicPr>
            <a:picLocks noChangeAspect="1"/>
          </p:cNvPicPr>
          <p:nvPr/>
        </p:nvPicPr>
        <p:blipFill>
          <a:blip r:embed="rId2"/>
          <a:stretch>
            <a:fillRect/>
          </a:stretch>
        </p:blipFill>
        <p:spPr>
          <a:xfrm>
            <a:off x="861237" y="204488"/>
            <a:ext cx="8282763" cy="6066249"/>
          </a:xfrm>
          <a:prstGeom prst="rect">
            <a:avLst/>
          </a:prstGeom>
        </p:spPr>
      </p:pic>
      <p:sp>
        <p:nvSpPr>
          <p:cNvPr id="5" name="Right Arrow 4">
            <a:extLst>
              <a:ext uri="{FF2B5EF4-FFF2-40B4-BE49-F238E27FC236}">
                <a16:creationId xmlns:a16="http://schemas.microsoft.com/office/drawing/2014/main" id="{B9A8A3C8-CB9C-2748-A8E2-8357D3B6A38A}"/>
              </a:ext>
            </a:extLst>
          </p:cNvPr>
          <p:cNvSpPr/>
          <p:nvPr/>
        </p:nvSpPr>
        <p:spPr>
          <a:xfrm>
            <a:off x="180754" y="4157330"/>
            <a:ext cx="999460" cy="765544"/>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9571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8AD1-C479-2443-9A56-F69D507A4FDC}"/>
              </a:ext>
            </a:extLst>
          </p:cNvPr>
          <p:cNvSpPr>
            <a:spLocks noGrp="1"/>
          </p:cNvSpPr>
          <p:nvPr>
            <p:ph type="title"/>
          </p:nvPr>
        </p:nvSpPr>
        <p:spPr>
          <a:xfrm>
            <a:off x="361507" y="636144"/>
            <a:ext cx="8229600" cy="1143000"/>
          </a:xfrm>
        </p:spPr>
        <p:txBody>
          <a:bodyPr>
            <a:normAutofit fontScale="90000"/>
          </a:bodyPr>
          <a:lstStyle/>
          <a:p>
            <a:r>
              <a:rPr lang="en-US" dirty="0"/>
              <a:t>Work with your </a:t>
            </a:r>
            <a:r>
              <a:rPr lang="en-US" b="1" dirty="0"/>
              <a:t>“HERO” </a:t>
            </a:r>
            <a:r>
              <a:rPr lang="en-US" dirty="0"/>
              <a:t>partner to analyze one case study</a:t>
            </a:r>
          </a:p>
        </p:txBody>
      </p:sp>
      <p:sp>
        <p:nvSpPr>
          <p:cNvPr id="3" name="TextBox 2">
            <a:extLst>
              <a:ext uri="{FF2B5EF4-FFF2-40B4-BE49-F238E27FC236}">
                <a16:creationId xmlns:a16="http://schemas.microsoft.com/office/drawing/2014/main" id="{9BADB934-4524-F84B-8757-47C48E6DDB65}"/>
              </a:ext>
            </a:extLst>
          </p:cNvPr>
          <p:cNvSpPr txBox="1"/>
          <p:nvPr/>
        </p:nvSpPr>
        <p:spPr>
          <a:xfrm>
            <a:off x="435935" y="1967023"/>
            <a:ext cx="8229600" cy="4893647"/>
          </a:xfrm>
          <a:prstGeom prst="rect">
            <a:avLst/>
          </a:prstGeom>
          <a:noFill/>
        </p:spPr>
        <p:txBody>
          <a:bodyPr wrap="square" rtlCol="0">
            <a:spAutoFit/>
          </a:bodyPr>
          <a:lstStyle/>
          <a:p>
            <a:r>
              <a:rPr lang="en-US" sz="2400" u="sng" dirty="0"/>
              <a:t>Answer these questions as you go:</a:t>
            </a:r>
          </a:p>
          <a:p>
            <a:pPr marL="342900" indent="-342900">
              <a:buAutoNum type="arabicParenR"/>
            </a:pPr>
            <a:r>
              <a:rPr lang="en-US" sz="2400" dirty="0"/>
              <a:t>How is the YPP Framework being applied?  (see handout for the 10 YPP questions)</a:t>
            </a:r>
          </a:p>
          <a:p>
            <a:pPr marL="342900" indent="-342900">
              <a:buAutoNum type="arabicParenR"/>
            </a:pPr>
            <a:r>
              <a:rPr lang="en-US" sz="2400" dirty="0"/>
              <a:t>How do you think you would scaffold this for your students?</a:t>
            </a:r>
          </a:p>
          <a:p>
            <a:pPr marL="342900" indent="-342900">
              <a:buAutoNum type="arabicParenR"/>
            </a:pPr>
            <a:r>
              <a:rPr lang="en-US" sz="2400" dirty="0"/>
              <a:t>What issues/events (the context, the law, the problems, multiple perspectives, etc.) could your students apply YPP to?</a:t>
            </a:r>
          </a:p>
          <a:p>
            <a:pPr marL="342900" indent="-342900">
              <a:buAutoNum type="arabicParenR"/>
            </a:pPr>
            <a:r>
              <a:rPr lang="en-US" sz="2400" dirty="0"/>
              <a:t>How do you think YPP teaches rights and responsibilities (including limitations &amp; consequences)?</a:t>
            </a:r>
          </a:p>
          <a:p>
            <a:pPr marL="342900" indent="-342900">
              <a:buAutoNum type="arabicParenR"/>
            </a:pPr>
            <a:r>
              <a:rPr lang="en-US" sz="2400" b="1" dirty="0"/>
              <a:t>How does YPP help students understand the process for creating change in a democracy, and how is it changing due to technology?</a:t>
            </a:r>
          </a:p>
          <a:p>
            <a:pPr marL="342900" indent="-342900">
              <a:buAutoNum type="arabicParenR"/>
            </a:pPr>
            <a:endParaRPr lang="en-US" sz="2400" dirty="0"/>
          </a:p>
          <a:p>
            <a:endParaRPr lang="en-US" sz="2400" dirty="0"/>
          </a:p>
        </p:txBody>
      </p:sp>
    </p:spTree>
    <p:extLst>
      <p:ext uri="{BB962C8B-B14F-4D97-AF65-F5344CB8AC3E}">
        <p14:creationId xmlns:p14="http://schemas.microsoft.com/office/powerpoint/2010/main" val="2926426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44CE-9E7D-7B4C-945E-C7B69ABBDC03}"/>
              </a:ext>
            </a:extLst>
          </p:cNvPr>
          <p:cNvSpPr>
            <a:spLocks noGrp="1"/>
          </p:cNvSpPr>
          <p:nvPr>
            <p:ph type="title"/>
          </p:nvPr>
        </p:nvSpPr>
        <p:spPr>
          <a:xfrm>
            <a:off x="457200" y="1997113"/>
            <a:ext cx="8229600" cy="1143000"/>
          </a:xfrm>
        </p:spPr>
        <p:txBody>
          <a:bodyPr>
            <a:noAutofit/>
          </a:bodyPr>
          <a:lstStyle/>
          <a:p>
            <a:r>
              <a:rPr lang="en-US" b="1" dirty="0"/>
              <a:t>Critical Discussion </a:t>
            </a:r>
            <a:br>
              <a:rPr lang="en-US" b="1" dirty="0"/>
            </a:br>
            <a:r>
              <a:rPr lang="en-US" b="1" dirty="0"/>
              <a:t>and Reflection</a:t>
            </a:r>
          </a:p>
        </p:txBody>
      </p:sp>
    </p:spTree>
    <p:extLst>
      <p:ext uri="{BB962C8B-B14F-4D97-AF65-F5344CB8AC3E}">
        <p14:creationId xmlns:p14="http://schemas.microsoft.com/office/powerpoint/2010/main" val="310197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26D4-0EAC-894D-BB09-DE208A93ED6D}"/>
              </a:ext>
            </a:extLst>
          </p:cNvPr>
          <p:cNvSpPr>
            <a:spLocks noGrp="1"/>
          </p:cNvSpPr>
          <p:nvPr>
            <p:ph type="title"/>
          </p:nvPr>
        </p:nvSpPr>
        <p:spPr/>
        <p:txBody>
          <a:bodyPr/>
          <a:lstStyle/>
          <a:p>
            <a:r>
              <a:rPr lang="en-US" b="1" dirty="0"/>
              <a:t>Objectives for our workshop</a:t>
            </a:r>
          </a:p>
        </p:txBody>
      </p:sp>
      <p:sp>
        <p:nvSpPr>
          <p:cNvPr id="3" name="Content Placeholder 2">
            <a:extLst>
              <a:ext uri="{FF2B5EF4-FFF2-40B4-BE49-F238E27FC236}">
                <a16:creationId xmlns:a16="http://schemas.microsoft.com/office/drawing/2014/main" id="{BBA594EA-7C8F-AA40-9B70-91374D5E4DB2}"/>
              </a:ext>
            </a:extLst>
          </p:cNvPr>
          <p:cNvSpPr>
            <a:spLocks noGrp="1"/>
          </p:cNvSpPr>
          <p:nvPr>
            <p:ph idx="1"/>
          </p:nvPr>
        </p:nvSpPr>
        <p:spPr/>
        <p:txBody>
          <a:bodyPr/>
          <a:lstStyle/>
          <a:p>
            <a:pPr marL="514350" indent="-514350">
              <a:buAutoNum type="arabicParenR"/>
            </a:pPr>
            <a:r>
              <a:rPr lang="en-US" dirty="0"/>
              <a:t>We will develop a better understanding of how digital media is changing notions of citizenship and activism</a:t>
            </a:r>
          </a:p>
          <a:p>
            <a:pPr marL="514350" indent="-514350">
              <a:buAutoNum type="arabicParenR"/>
            </a:pPr>
            <a:r>
              <a:rPr lang="en-US" dirty="0"/>
              <a:t>We will learn what Project Citizen is, create a public policy proposal, and analyze an example of a portfolio.</a:t>
            </a:r>
          </a:p>
          <a:p>
            <a:pPr marL="514350" indent="-514350">
              <a:buAutoNum type="arabicParenR"/>
            </a:pPr>
            <a:r>
              <a:rPr lang="en-US" dirty="0"/>
              <a:t>We will identify the ten questions associated with YPP and then analyze a YPP case study.</a:t>
            </a:r>
          </a:p>
        </p:txBody>
      </p:sp>
    </p:spTree>
    <p:extLst>
      <p:ext uri="{BB962C8B-B14F-4D97-AF65-F5344CB8AC3E}">
        <p14:creationId xmlns:p14="http://schemas.microsoft.com/office/powerpoint/2010/main" val="2408997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A2F1-CDCB-DB4C-9073-7343B1B02344}"/>
              </a:ext>
            </a:extLst>
          </p:cNvPr>
          <p:cNvSpPr>
            <a:spLocks noGrp="1"/>
          </p:cNvSpPr>
          <p:nvPr>
            <p:ph type="title"/>
          </p:nvPr>
        </p:nvSpPr>
        <p:spPr/>
        <p:txBody>
          <a:bodyPr>
            <a:normAutofit/>
          </a:bodyPr>
          <a:lstStyle/>
          <a:p>
            <a:r>
              <a:rPr lang="en-US" b="1" dirty="0"/>
              <a:t>Other Civics Resources</a:t>
            </a:r>
          </a:p>
        </p:txBody>
      </p:sp>
      <p:sp>
        <p:nvSpPr>
          <p:cNvPr id="3" name="Content Placeholder 2">
            <a:extLst>
              <a:ext uri="{FF2B5EF4-FFF2-40B4-BE49-F238E27FC236}">
                <a16:creationId xmlns:a16="http://schemas.microsoft.com/office/drawing/2014/main" id="{6B86E2AB-A400-8840-B31A-F2C1976CD563}"/>
              </a:ext>
            </a:extLst>
          </p:cNvPr>
          <p:cNvSpPr>
            <a:spLocks noGrp="1"/>
          </p:cNvSpPr>
          <p:nvPr>
            <p:ph idx="1"/>
          </p:nvPr>
        </p:nvSpPr>
        <p:spPr>
          <a:xfrm>
            <a:off x="861237" y="1557441"/>
            <a:ext cx="7432157" cy="4481851"/>
          </a:xfrm>
        </p:spPr>
        <p:txBody>
          <a:bodyPr>
            <a:normAutofit fontScale="77500" lnSpcReduction="20000"/>
          </a:bodyPr>
          <a:lstStyle/>
          <a:p>
            <a:r>
              <a:rPr lang="en-US" sz="3400" dirty="0">
                <a:hlinkClick r:id="rId2"/>
              </a:rPr>
              <a:t>10 Supreme Court Cases Every Teen Should Know</a:t>
            </a:r>
            <a:endParaRPr lang="en-US" sz="3400" dirty="0"/>
          </a:p>
          <a:p>
            <a:r>
              <a:rPr lang="en-US" sz="3400" dirty="0">
                <a:hlinkClick r:id="rId3"/>
              </a:rPr>
              <a:t>The Annenberg’s Best Civics Sites</a:t>
            </a:r>
            <a:endParaRPr lang="en-US" sz="3400" dirty="0"/>
          </a:p>
          <a:p>
            <a:r>
              <a:rPr lang="en-US" sz="3400" dirty="0">
                <a:hlinkClick r:id="" action="ppaction://noaction"/>
              </a:rPr>
              <a:t>The Constitution Center</a:t>
            </a:r>
            <a:endParaRPr lang="en-US" sz="3400" dirty="0"/>
          </a:p>
          <a:p>
            <a:r>
              <a:rPr lang="en-US" sz="3400" dirty="0"/>
              <a:t>Common Sense Media – </a:t>
            </a:r>
            <a:r>
              <a:rPr lang="en-US" sz="3400" dirty="0">
                <a:hlinkClick r:id="rId4"/>
              </a:rPr>
              <a:t>Media Literacy</a:t>
            </a:r>
            <a:endParaRPr lang="en-US" sz="3400" dirty="0"/>
          </a:p>
          <a:p>
            <a:r>
              <a:rPr lang="en-US" sz="3400" dirty="0">
                <a:hlinkClick r:id="rId5"/>
              </a:rPr>
              <a:t>CSPAN Student Cam</a:t>
            </a:r>
            <a:endParaRPr lang="en-US" sz="3400" dirty="0"/>
          </a:p>
          <a:p>
            <a:r>
              <a:rPr lang="en-US" sz="3400" dirty="0">
                <a:solidFill>
                  <a:srgbClr val="0432FF"/>
                </a:solidFill>
                <a:hlinkClick r:id="rId6">
                  <a:extLst>
                    <a:ext uri="{A12FA001-AC4F-418D-AE19-62706E023703}">
                      <ahyp:hlinkClr xmlns:ahyp="http://schemas.microsoft.com/office/drawing/2018/hyperlinkcolor" val="tx"/>
                    </a:ext>
                  </a:extLst>
                </a:hlinkClick>
              </a:rPr>
              <a:t>Fantasty</a:t>
            </a:r>
            <a:r>
              <a:rPr lang="en-US" sz="3400">
                <a:solidFill>
                  <a:srgbClr val="0432FF"/>
                </a:solidFill>
                <a:hlinkClick r:id="rId6">
                  <a:extLst>
                    <a:ext uri="{A12FA001-AC4F-418D-AE19-62706E023703}">
                      <ahyp:hlinkClr xmlns:ahyp="http://schemas.microsoft.com/office/drawing/2018/hyperlinkcolor" val="tx"/>
                    </a:ext>
                  </a:extLst>
                </a:hlinkClick>
              </a:rPr>
              <a:t> Government</a:t>
            </a:r>
            <a:r>
              <a:rPr lang="en-US" sz="3400">
                <a:solidFill>
                  <a:srgbClr val="0432FF"/>
                </a:solidFill>
              </a:rPr>
              <a:t> </a:t>
            </a:r>
            <a:r>
              <a:rPr lang="en-US" sz="3400"/>
              <a:t>created by Jay Colombo</a:t>
            </a:r>
            <a:endParaRPr lang="en-US" sz="3400">
              <a:hlinkClick r:id="" action="ppaction://noaction">
                <a:extLst>
                  <a:ext uri="{A12FA001-AC4F-418D-AE19-62706E023703}">
                    <ahyp:hlinkClr xmlns:ahyp="http://schemas.microsoft.com/office/drawing/2018/hyperlinkcolor" val="tx"/>
                  </a:ext>
                </a:extLst>
              </a:hlinkClick>
            </a:endParaRPr>
          </a:p>
          <a:p>
            <a:r>
              <a:rPr lang="en-US" sz="3400" b="1" dirty="0">
                <a:hlinkClick r:id="rId7"/>
              </a:rPr>
              <a:t>iCivics</a:t>
            </a:r>
            <a:r>
              <a:rPr lang="en-US" sz="3400" b="1"/>
              <a:t> – Sandra Day O’Connor*** AMAZING!</a:t>
            </a:r>
            <a:endParaRPr lang="en-US" sz="3400"/>
          </a:p>
          <a:p>
            <a:r>
              <a:rPr lang="en-US" sz="3400" dirty="0"/>
              <a:t>National Archives – America’s Founding Documents or </a:t>
            </a:r>
            <a:r>
              <a:rPr lang="en-US" sz="3400" dirty="0">
                <a:hlinkClick r:id="rId8"/>
              </a:rPr>
              <a:t>DocsTeach</a:t>
            </a:r>
            <a:endParaRPr lang="en-US" sz="3400" dirty="0"/>
          </a:p>
          <a:p>
            <a:r>
              <a:rPr lang="en-US" sz="3400" dirty="0">
                <a:hlinkClick r:id="rId9"/>
              </a:rPr>
              <a:t>YPP Action Framework by teacher, Melissa Strelke</a:t>
            </a:r>
            <a:endParaRPr lang="en-US" sz="3400" dirty="0"/>
          </a:p>
          <a:p>
            <a:r>
              <a:rPr lang="en-US" sz="3400" dirty="0"/>
              <a:t>Curriculum ($) – </a:t>
            </a:r>
            <a:r>
              <a:rPr lang="en-US" sz="3400" dirty="0">
                <a:hlinkClick r:id="rId10"/>
              </a:rPr>
              <a:t>Generation Citizen</a:t>
            </a:r>
            <a:r>
              <a:rPr lang="en-US" sz="3400" dirty="0"/>
              <a:t>, </a:t>
            </a:r>
            <a:r>
              <a:rPr lang="en-US" sz="3400" dirty="0">
                <a:hlinkClick r:id="rId11"/>
              </a:rPr>
              <a:t>HistoryAlive!</a:t>
            </a:r>
            <a:endParaRPr lang="en-US" sz="3400" dirty="0"/>
          </a:p>
          <a:p>
            <a:pPr lvl="1"/>
            <a:endParaRPr lang="en-US" dirty="0"/>
          </a:p>
        </p:txBody>
      </p:sp>
    </p:spTree>
    <p:extLst>
      <p:ext uri="{BB962C8B-B14F-4D97-AF65-F5344CB8AC3E}">
        <p14:creationId xmlns:p14="http://schemas.microsoft.com/office/powerpoint/2010/main" val="3180113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494"/>
            <a:ext cx="8229600" cy="692925"/>
          </a:xfrm>
        </p:spPr>
        <p:txBody>
          <a:bodyPr>
            <a:normAutofit/>
          </a:bodyPr>
          <a:lstStyle/>
          <a:p>
            <a:r>
              <a:rPr lang="en-US" sz="3200" b="1" dirty="0"/>
              <a:t>Selected References</a:t>
            </a:r>
          </a:p>
        </p:txBody>
      </p:sp>
      <p:sp>
        <p:nvSpPr>
          <p:cNvPr id="3" name="Rectangle 2">
            <a:extLst>
              <a:ext uri="{FF2B5EF4-FFF2-40B4-BE49-F238E27FC236}">
                <a16:creationId xmlns:a16="http://schemas.microsoft.com/office/drawing/2014/main" id="{FA8BE303-538A-674E-B3AC-A8926FBD7DCD}"/>
              </a:ext>
            </a:extLst>
          </p:cNvPr>
          <p:cNvSpPr/>
          <p:nvPr/>
        </p:nvSpPr>
        <p:spPr>
          <a:xfrm>
            <a:off x="313660" y="1020726"/>
            <a:ext cx="8516679" cy="4801314"/>
          </a:xfrm>
          <a:prstGeom prst="rect">
            <a:avLst/>
          </a:prstGeom>
        </p:spPr>
        <p:txBody>
          <a:bodyPr wrap="square">
            <a:spAutoFit/>
          </a:bodyPr>
          <a:lstStyle/>
          <a:p>
            <a:r>
              <a:rPr lang="en-US" sz="1600" dirty="0">
                <a:solidFill>
                  <a:srgbClr val="000000"/>
                </a:solidFill>
                <a:ea typeface="Cambria" panose="02040503050406030204" pitchFamily="18" charset="0"/>
                <a:cs typeface="Cambria" panose="02040503050406030204" pitchFamily="18" charset="0"/>
              </a:rPr>
              <a:t>Allen, D. S., &amp; Light, J. S. (2015</a:t>
            </a:r>
            <a:r>
              <a:rPr lang="en-US" sz="1600" i="1" dirty="0">
                <a:solidFill>
                  <a:srgbClr val="000000"/>
                </a:solidFill>
                <a:ea typeface="Cambria" panose="02040503050406030204" pitchFamily="18" charset="0"/>
                <a:cs typeface="Cambria" panose="02040503050406030204" pitchFamily="18" charset="0"/>
              </a:rPr>
              <a:t>). From voice to influence: Understanding citizenship in a digital age.</a:t>
            </a:r>
            <a:r>
              <a:rPr lang="en-US" sz="1600" dirty="0">
                <a:solidFill>
                  <a:srgbClr val="000000"/>
                </a:solidFill>
                <a:ea typeface="Cambria" panose="02040503050406030204" pitchFamily="18" charset="0"/>
                <a:cs typeface="Cambria" panose="02040503050406030204" pitchFamily="18" charset="0"/>
              </a:rPr>
              <a:t> </a:t>
            </a:r>
          </a:p>
          <a:p>
            <a:r>
              <a:rPr lang="en-US" sz="1600" dirty="0">
                <a:solidFill>
                  <a:srgbClr val="000000"/>
                </a:solidFill>
                <a:ea typeface="Cambria" panose="02040503050406030204" pitchFamily="18" charset="0"/>
                <a:cs typeface="Cambria" panose="02040503050406030204" pitchFamily="18" charset="0"/>
              </a:rPr>
              <a:t>	Chicago, IL: The University of Chicago Process.</a:t>
            </a:r>
          </a:p>
          <a:p>
            <a:r>
              <a:rPr lang="en-US" sz="1600" dirty="0"/>
              <a:t>Banet-Weiser, S. (2015). ‘Confidence you can carry!’: Girls in crisis and the market for girls’ </a:t>
            </a:r>
          </a:p>
          <a:p>
            <a:r>
              <a:rPr lang="en-US" sz="1600" dirty="0"/>
              <a:t>	empowerment organizations, </a:t>
            </a:r>
            <a:r>
              <a:rPr lang="en-US" sz="1600" i="1" dirty="0"/>
              <a:t>Continuum</a:t>
            </a:r>
            <a:r>
              <a:rPr lang="en-US" sz="1600" dirty="0"/>
              <a:t>, 29(2), 182-193.</a:t>
            </a:r>
          </a:p>
          <a:p>
            <a:r>
              <a:rPr lang="en-US" sz="1600" dirty="0"/>
              <a:t>Center for Civic Education. (2018). Project Citizen. Retrieved from http://www.civiced.org/pc-</a:t>
            </a:r>
          </a:p>
          <a:p>
            <a:r>
              <a:rPr lang="en-US" sz="1600" dirty="0"/>
              <a:t>	program/resources/resource-center </a:t>
            </a:r>
          </a:p>
          <a:p>
            <a:r>
              <a:rPr lang="en-US" sz="1600" dirty="0"/>
              <a:t>Girl Up! Global Goals. (2017). Girls progress = goals progress. </a:t>
            </a:r>
            <a:r>
              <a:rPr lang="en-US" sz="1600" i="1" dirty="0"/>
              <a:t>The United Nations.</a:t>
            </a:r>
            <a:r>
              <a:rPr lang="en-US" sz="1600" dirty="0"/>
              <a:t> </a:t>
            </a:r>
          </a:p>
          <a:p>
            <a:r>
              <a:rPr lang="en-US" sz="1600" dirty="0"/>
              <a:t>	http://www.globalgoals.org/girls-progress/</a:t>
            </a:r>
            <a:endParaRPr lang="en-US" sz="1600" dirty="0">
              <a:effectLst/>
            </a:endParaRPr>
          </a:p>
          <a:p>
            <a:r>
              <a:rPr lang="en-US" sz="1600" dirty="0"/>
              <a:t>Jenkins, H. (2016). </a:t>
            </a:r>
            <a:r>
              <a:rPr lang="en-US" sz="1600" i="1" dirty="0"/>
              <a:t>By any media necessary: The new activism of American youth.</a:t>
            </a:r>
            <a:r>
              <a:rPr lang="en-US" sz="1600" dirty="0"/>
              <a:t> New </a:t>
            </a:r>
          </a:p>
          <a:p>
            <a:r>
              <a:rPr lang="en-US" sz="1600" dirty="0"/>
              <a:t>	York, NY: University Press.</a:t>
            </a:r>
          </a:p>
          <a:p>
            <a:r>
              <a:rPr lang="en-US" sz="1600" dirty="0"/>
              <a:t>Koffman, O., Orgad, S., &amp; Gill, R. (2015). Girl power and ‘selfie humanitarianism’, </a:t>
            </a:r>
            <a:r>
              <a:rPr lang="en-US" sz="1600" i="1" dirty="0"/>
              <a:t>Continuum</a:t>
            </a:r>
            <a:r>
              <a:rPr lang="en-US" sz="1600" dirty="0"/>
              <a:t>, 29(2), </a:t>
            </a:r>
          </a:p>
          <a:p>
            <a:r>
              <a:rPr lang="en-US" sz="1600" dirty="0"/>
              <a:t>	157-168.</a:t>
            </a:r>
          </a:p>
          <a:p>
            <a:r>
              <a:rPr lang="en-US" sz="1600" dirty="0"/>
              <a:t>Youth and Participatory Politics. (2017).  Ten questions. </a:t>
            </a:r>
            <a:r>
              <a:rPr lang="en-US" sz="1600" i="1" dirty="0"/>
              <a:t>The President and Fellows of </a:t>
            </a:r>
            <a:endParaRPr lang="en-US" sz="1600" dirty="0"/>
          </a:p>
          <a:p>
            <a:r>
              <a:rPr lang="en-US" sz="1600" i="1" dirty="0"/>
              <a:t>	Harvard College.</a:t>
            </a:r>
            <a:r>
              <a:rPr lang="en-US" sz="1600" dirty="0"/>
              <a:t> Retrieved from https://yppactionframe.fas.harvard.edu/teaching-guide-ten-</a:t>
            </a:r>
          </a:p>
          <a:p>
            <a:r>
              <a:rPr lang="en-US" sz="1600" dirty="0"/>
              <a:t>	questions</a:t>
            </a:r>
          </a:p>
          <a:p>
            <a:r>
              <a:rPr lang="en-US" sz="1600" dirty="0"/>
              <a:t>Zimmerman, M. (2000). Empowerment theory: Psychological, organizations and </a:t>
            </a:r>
          </a:p>
          <a:p>
            <a:r>
              <a:rPr lang="en-US" sz="1600" dirty="0"/>
              <a:t>	community levels of analysis. In Rappaport, J. &amp; Seidman, E. (Eds.), </a:t>
            </a:r>
            <a:r>
              <a:rPr lang="en-US" sz="1600" i="1" dirty="0"/>
              <a:t>Handbook of </a:t>
            </a:r>
            <a:endParaRPr lang="en-US" sz="1600" dirty="0"/>
          </a:p>
          <a:p>
            <a:r>
              <a:rPr lang="en-US" sz="1600" i="1" dirty="0"/>
              <a:t>	community psychology</a:t>
            </a:r>
            <a:r>
              <a:rPr lang="en-US" sz="1600" dirty="0"/>
              <a:t> (46-63). New York, NY: Kluwer/Plenum.</a:t>
            </a:r>
          </a:p>
          <a:p>
            <a:endParaRPr lang="en-US" dirty="0"/>
          </a:p>
        </p:txBody>
      </p:sp>
    </p:spTree>
    <p:extLst>
      <p:ext uri="{BB962C8B-B14F-4D97-AF65-F5344CB8AC3E}">
        <p14:creationId xmlns:p14="http://schemas.microsoft.com/office/powerpoint/2010/main" val="295033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531B-4902-5642-9D90-320989A193A0}"/>
              </a:ext>
            </a:extLst>
          </p:cNvPr>
          <p:cNvSpPr>
            <a:spLocks noGrp="1"/>
          </p:cNvSpPr>
          <p:nvPr>
            <p:ph type="title"/>
          </p:nvPr>
        </p:nvSpPr>
        <p:spPr>
          <a:xfrm>
            <a:off x="457200" y="445440"/>
            <a:ext cx="8229600" cy="1143000"/>
          </a:xfrm>
        </p:spPr>
        <p:txBody>
          <a:bodyPr>
            <a:noAutofit/>
          </a:bodyPr>
          <a:lstStyle/>
          <a:p>
            <a:r>
              <a:rPr lang="en-US" sz="3600" b="1" dirty="0"/>
              <a:t>When you meet with partners throughout the session introduce yourself</a:t>
            </a:r>
          </a:p>
        </p:txBody>
      </p:sp>
      <p:sp>
        <p:nvSpPr>
          <p:cNvPr id="4" name="Rectangle 3">
            <a:extLst>
              <a:ext uri="{FF2B5EF4-FFF2-40B4-BE49-F238E27FC236}">
                <a16:creationId xmlns:a16="http://schemas.microsoft.com/office/drawing/2014/main" id="{8A1B83A7-1B2C-4F46-9B61-D14B26930866}"/>
              </a:ext>
            </a:extLst>
          </p:cNvPr>
          <p:cNvSpPr/>
          <p:nvPr/>
        </p:nvSpPr>
        <p:spPr>
          <a:xfrm>
            <a:off x="914400" y="1942667"/>
            <a:ext cx="7315200" cy="361088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ln>
                  <a:solidFill>
                    <a:schemeClr val="tx1"/>
                  </a:solidFill>
                </a:ln>
                <a:solidFill>
                  <a:sysClr val="windowText" lastClr="000000"/>
                </a:solidFill>
              </a:rPr>
              <a:t>Hailey</a:t>
            </a:r>
          </a:p>
        </p:txBody>
      </p:sp>
      <p:sp>
        <p:nvSpPr>
          <p:cNvPr id="5" name="TextBox 4">
            <a:extLst>
              <a:ext uri="{FF2B5EF4-FFF2-40B4-BE49-F238E27FC236}">
                <a16:creationId xmlns:a16="http://schemas.microsoft.com/office/drawing/2014/main" id="{14FB8D9F-F1DF-DA42-87DF-014D6715EC5F}"/>
              </a:ext>
            </a:extLst>
          </p:cNvPr>
          <p:cNvSpPr txBox="1"/>
          <p:nvPr/>
        </p:nvSpPr>
        <p:spPr>
          <a:xfrm>
            <a:off x="5854270" y="1958273"/>
            <a:ext cx="2375330" cy="830997"/>
          </a:xfrm>
          <a:prstGeom prst="rect">
            <a:avLst/>
          </a:prstGeom>
          <a:noFill/>
        </p:spPr>
        <p:txBody>
          <a:bodyPr wrap="none" rtlCol="0">
            <a:spAutoFit/>
          </a:bodyPr>
          <a:lstStyle/>
          <a:p>
            <a:r>
              <a:rPr lang="en-US" sz="2400" dirty="0"/>
              <a:t>The state you </a:t>
            </a:r>
          </a:p>
          <a:p>
            <a:r>
              <a:rPr lang="en-US" sz="2400" dirty="0"/>
              <a:t>currently teach in</a:t>
            </a:r>
          </a:p>
        </p:txBody>
      </p:sp>
      <p:sp>
        <p:nvSpPr>
          <p:cNvPr id="6" name="TextBox 5">
            <a:extLst>
              <a:ext uri="{FF2B5EF4-FFF2-40B4-BE49-F238E27FC236}">
                <a16:creationId xmlns:a16="http://schemas.microsoft.com/office/drawing/2014/main" id="{8E084A5F-6DD1-0347-AA00-56A49486686D}"/>
              </a:ext>
            </a:extLst>
          </p:cNvPr>
          <p:cNvSpPr txBox="1"/>
          <p:nvPr/>
        </p:nvSpPr>
        <p:spPr>
          <a:xfrm>
            <a:off x="5897167" y="4722552"/>
            <a:ext cx="2332433" cy="830997"/>
          </a:xfrm>
          <a:prstGeom prst="rect">
            <a:avLst/>
          </a:prstGeom>
          <a:noFill/>
        </p:spPr>
        <p:txBody>
          <a:bodyPr wrap="none" rtlCol="0">
            <a:spAutoFit/>
          </a:bodyPr>
          <a:lstStyle/>
          <a:p>
            <a:r>
              <a:rPr lang="en-US" sz="2400" dirty="0"/>
              <a:t>The grade(s) you </a:t>
            </a:r>
          </a:p>
          <a:p>
            <a:r>
              <a:rPr lang="en-US" sz="2400" dirty="0"/>
              <a:t>currently teach</a:t>
            </a:r>
          </a:p>
        </p:txBody>
      </p:sp>
      <p:sp>
        <p:nvSpPr>
          <p:cNvPr id="7" name="TextBox 6">
            <a:extLst>
              <a:ext uri="{FF2B5EF4-FFF2-40B4-BE49-F238E27FC236}">
                <a16:creationId xmlns:a16="http://schemas.microsoft.com/office/drawing/2014/main" id="{5016D8F1-FBC2-584D-A24B-4CFA7C5F0EA2}"/>
              </a:ext>
            </a:extLst>
          </p:cNvPr>
          <p:cNvSpPr txBox="1"/>
          <p:nvPr/>
        </p:nvSpPr>
        <p:spPr>
          <a:xfrm>
            <a:off x="914400" y="4702975"/>
            <a:ext cx="4392997" cy="830997"/>
          </a:xfrm>
          <a:prstGeom prst="rect">
            <a:avLst/>
          </a:prstGeom>
          <a:noFill/>
        </p:spPr>
        <p:txBody>
          <a:bodyPr wrap="none" rtlCol="0">
            <a:spAutoFit/>
          </a:bodyPr>
          <a:lstStyle/>
          <a:p>
            <a:r>
              <a:rPr lang="en-US" sz="2400" dirty="0"/>
              <a:t>The content you teach</a:t>
            </a:r>
          </a:p>
          <a:p>
            <a:r>
              <a:rPr lang="en-US" sz="2400" dirty="0"/>
              <a:t>i.e. U.S. History, World Geography</a:t>
            </a:r>
          </a:p>
        </p:txBody>
      </p:sp>
      <p:sp>
        <p:nvSpPr>
          <p:cNvPr id="8" name="TextBox 7">
            <a:extLst>
              <a:ext uri="{FF2B5EF4-FFF2-40B4-BE49-F238E27FC236}">
                <a16:creationId xmlns:a16="http://schemas.microsoft.com/office/drawing/2014/main" id="{C91E078A-555B-824E-B36B-2C8580B6714D}"/>
              </a:ext>
            </a:extLst>
          </p:cNvPr>
          <p:cNvSpPr txBox="1"/>
          <p:nvPr/>
        </p:nvSpPr>
        <p:spPr>
          <a:xfrm>
            <a:off x="914400" y="1942667"/>
            <a:ext cx="3799630" cy="1200329"/>
          </a:xfrm>
          <a:prstGeom prst="rect">
            <a:avLst/>
          </a:prstGeom>
          <a:noFill/>
        </p:spPr>
        <p:txBody>
          <a:bodyPr wrap="none" rtlCol="0">
            <a:spAutoFit/>
          </a:bodyPr>
          <a:lstStyle/>
          <a:p>
            <a:r>
              <a:rPr lang="en-US" sz="2400" dirty="0"/>
              <a:t>The “name” of</a:t>
            </a:r>
          </a:p>
          <a:p>
            <a:r>
              <a:rPr lang="en-US" sz="2400" dirty="0"/>
              <a:t>a student you </a:t>
            </a:r>
          </a:p>
          <a:p>
            <a:r>
              <a:rPr lang="en-US" sz="2400" dirty="0"/>
              <a:t>teach for – who inspires you!</a:t>
            </a:r>
          </a:p>
        </p:txBody>
      </p:sp>
    </p:spTree>
    <p:extLst>
      <p:ext uri="{BB962C8B-B14F-4D97-AF65-F5344CB8AC3E}">
        <p14:creationId xmlns:p14="http://schemas.microsoft.com/office/powerpoint/2010/main" val="699915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42A4-1C22-314B-BAF8-2F206F0C34AF}"/>
              </a:ext>
            </a:extLst>
          </p:cNvPr>
          <p:cNvSpPr>
            <a:spLocks noGrp="1"/>
          </p:cNvSpPr>
          <p:nvPr>
            <p:ph type="title"/>
          </p:nvPr>
        </p:nvSpPr>
        <p:spPr>
          <a:xfrm>
            <a:off x="340242" y="742470"/>
            <a:ext cx="8229600" cy="4754562"/>
          </a:xfrm>
        </p:spPr>
        <p:txBody>
          <a:bodyPr>
            <a:normAutofit fontScale="90000"/>
          </a:bodyPr>
          <a:lstStyle/>
          <a:p>
            <a:r>
              <a:rPr lang="en-US" b="1" dirty="0"/>
              <a:t>Thank you for your engagement, Hailey Hancock </a:t>
            </a:r>
            <a:r>
              <a:rPr lang="en-US" b="1" dirty="0">
                <a:hlinkClick r:id="rId2"/>
              </a:rPr>
              <a:t>haileyhancock@montana.edu</a:t>
            </a:r>
            <a:br>
              <a:rPr lang="en-US" b="1" dirty="0"/>
            </a:br>
            <a:r>
              <a:rPr lang="en-US" b="1" dirty="0">
                <a:hlinkClick r:id="rId3"/>
              </a:rPr>
              <a:t>www.educatingexcellence.com</a:t>
            </a:r>
            <a:br>
              <a:rPr lang="en-US" b="1" dirty="0"/>
            </a:br>
            <a:br>
              <a:rPr lang="en-US" b="1" dirty="0"/>
            </a:br>
            <a:r>
              <a:rPr lang="en-US" sz="2700" b="1" dirty="0"/>
              <a:t>Project Citizen - </a:t>
            </a:r>
            <a:r>
              <a:rPr lang="en-US" sz="2700" dirty="0"/>
              <a:t>Maria Gallo, </a:t>
            </a:r>
            <a:r>
              <a:rPr lang="en-US" sz="2700" dirty="0">
                <a:hlinkClick r:id="rId4"/>
              </a:rPr>
              <a:t>gallo@civiced.org</a:t>
            </a:r>
            <a:r>
              <a:rPr lang="en-US" sz="2700" dirty="0"/>
              <a:t> </a:t>
            </a:r>
            <a:br>
              <a:rPr lang="en-US" sz="2700" dirty="0"/>
            </a:br>
            <a:r>
              <a:rPr lang="en-US" sz="2700" b="1" dirty="0"/>
              <a:t>Youth and Participatory Politics Framework - </a:t>
            </a:r>
            <a:r>
              <a:rPr lang="en-US" sz="2700" dirty="0"/>
              <a:t>Dr. Nam, </a:t>
            </a:r>
            <a:r>
              <a:rPr lang="en-US" sz="2700" dirty="0">
                <a:hlinkClick r:id="rId5"/>
              </a:rPr>
              <a:t>chaebong_nam@fas.harvard.edu</a:t>
            </a:r>
            <a:br>
              <a:rPr lang="en-US" sz="2700" b="1" dirty="0"/>
            </a:br>
            <a:br>
              <a:rPr lang="en-US" sz="2700" b="1" dirty="0"/>
            </a:br>
            <a:endParaRPr lang="en-US" sz="2700" dirty="0"/>
          </a:p>
        </p:txBody>
      </p:sp>
    </p:spTree>
    <p:extLst>
      <p:ext uri="{BB962C8B-B14F-4D97-AF65-F5344CB8AC3E}">
        <p14:creationId xmlns:p14="http://schemas.microsoft.com/office/powerpoint/2010/main" val="2316798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FC9AF1-57B1-1745-B2AA-A562FE30E8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256" y="453212"/>
            <a:ext cx="7000915" cy="5655019"/>
          </a:xfrm>
        </p:spPr>
      </p:pic>
    </p:spTree>
    <p:extLst>
      <p:ext uri="{BB962C8B-B14F-4D97-AF65-F5344CB8AC3E}">
        <p14:creationId xmlns:p14="http://schemas.microsoft.com/office/powerpoint/2010/main" val="390139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BA29DE-D745-6443-93C5-75BFEE444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6970" y="563527"/>
            <a:ext cx="7189387" cy="5198656"/>
          </a:xfrm>
          <a:ln>
            <a:noFill/>
          </a:ln>
        </p:spPr>
      </p:pic>
      <p:sp>
        <p:nvSpPr>
          <p:cNvPr id="6" name="Title 1">
            <a:extLst>
              <a:ext uri="{FF2B5EF4-FFF2-40B4-BE49-F238E27FC236}">
                <a16:creationId xmlns:a16="http://schemas.microsoft.com/office/drawing/2014/main" id="{25105259-4ACA-3C41-B30B-5BA907282784}"/>
              </a:ext>
            </a:extLst>
          </p:cNvPr>
          <p:cNvSpPr>
            <a:spLocks noGrp="1"/>
          </p:cNvSpPr>
          <p:nvPr>
            <p:ph type="title"/>
          </p:nvPr>
        </p:nvSpPr>
        <p:spPr>
          <a:xfrm>
            <a:off x="1126970" y="5645888"/>
            <a:ext cx="7442791" cy="435271"/>
          </a:xfrm>
        </p:spPr>
        <p:txBody>
          <a:bodyPr>
            <a:noAutofit/>
          </a:bodyPr>
          <a:lstStyle/>
          <a:p>
            <a:pPr algn="l"/>
            <a:r>
              <a:rPr lang="en-US" sz="1800" b="1" dirty="0"/>
              <a:t>Source</a:t>
            </a:r>
            <a:r>
              <a:rPr lang="en-US" sz="1800" dirty="0"/>
              <a:t>: The C3 Framework, p. 41</a:t>
            </a:r>
          </a:p>
        </p:txBody>
      </p:sp>
      <p:sp>
        <p:nvSpPr>
          <p:cNvPr id="2" name="Rounded Rectangle 1">
            <a:extLst>
              <a:ext uri="{FF2B5EF4-FFF2-40B4-BE49-F238E27FC236}">
                <a16:creationId xmlns:a16="http://schemas.microsoft.com/office/drawing/2014/main" id="{AB7A7284-9A19-4449-A0C5-AAB513B262D5}"/>
              </a:ext>
            </a:extLst>
          </p:cNvPr>
          <p:cNvSpPr/>
          <p:nvPr/>
        </p:nvSpPr>
        <p:spPr>
          <a:xfrm>
            <a:off x="1126970" y="3281819"/>
            <a:ext cx="7027474" cy="2364069"/>
          </a:xfrm>
          <a:prstGeom prst="roundRect">
            <a:avLst/>
          </a:prstGeom>
          <a:solidFill>
            <a:srgbClr val="FFFF00">
              <a:alpha val="18000"/>
            </a:srgbClr>
          </a:solidFill>
          <a:ln>
            <a:solidFill>
              <a:srgbClr val="FFFF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4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02" y="544721"/>
            <a:ext cx="7836195" cy="857250"/>
          </a:xfrm>
        </p:spPr>
        <p:txBody>
          <a:bodyPr>
            <a:normAutofit/>
          </a:bodyPr>
          <a:lstStyle/>
          <a:p>
            <a:r>
              <a:rPr lang="en-US" b="1" dirty="0"/>
              <a:t>Exercising Constitutional Rights</a:t>
            </a:r>
          </a:p>
        </p:txBody>
      </p:sp>
      <p:sp>
        <p:nvSpPr>
          <p:cNvPr id="3" name="Content Placeholder 2"/>
          <p:cNvSpPr>
            <a:spLocks noGrp="1"/>
          </p:cNvSpPr>
          <p:nvPr>
            <p:ph idx="1"/>
          </p:nvPr>
        </p:nvSpPr>
        <p:spPr>
          <a:xfrm>
            <a:off x="653902" y="1401971"/>
            <a:ext cx="7836195" cy="3185581"/>
          </a:xfrm>
        </p:spPr>
        <p:txBody>
          <a:bodyPr>
            <a:normAutofit fontScale="92500" lnSpcReduction="20000"/>
          </a:bodyPr>
          <a:lstStyle/>
          <a:p>
            <a:pPr marL="51435" indent="0">
              <a:buNone/>
            </a:pPr>
            <a:r>
              <a:rPr lang="en-US" b="1" u="sng" dirty="0"/>
              <a:t>Our goal </a:t>
            </a:r>
            <a:r>
              <a:rPr lang="en-US" dirty="0"/>
              <a:t>is to help students understand:</a:t>
            </a:r>
          </a:p>
          <a:p>
            <a:r>
              <a:rPr lang="en-US" dirty="0"/>
              <a:t>Issues/events (the context, the law, the problems, multiple perspectives, etc.)</a:t>
            </a:r>
          </a:p>
          <a:p>
            <a:r>
              <a:rPr lang="en-US" dirty="0"/>
              <a:t>Rights and responsibilities (including limitations and consequences)</a:t>
            </a:r>
          </a:p>
          <a:p>
            <a:r>
              <a:rPr lang="en-US" b="1" dirty="0"/>
              <a:t>The process for creating change in a democracy</a:t>
            </a:r>
          </a:p>
        </p:txBody>
      </p:sp>
      <p:pic>
        <p:nvPicPr>
          <p:cNvPr id="4" name="Picture 3"/>
          <p:cNvPicPr>
            <a:picLocks noChangeAspect="1"/>
          </p:cNvPicPr>
          <p:nvPr/>
        </p:nvPicPr>
        <p:blipFill>
          <a:blip r:embed="rId3"/>
          <a:stretch>
            <a:fillRect/>
          </a:stretch>
        </p:blipFill>
        <p:spPr>
          <a:xfrm>
            <a:off x="5287862" y="4139393"/>
            <a:ext cx="3202235" cy="1801257"/>
          </a:xfrm>
          <a:prstGeom prst="rect">
            <a:avLst/>
          </a:prstGeom>
        </p:spPr>
      </p:pic>
      <p:sp>
        <p:nvSpPr>
          <p:cNvPr id="5" name="Rectangle 4"/>
          <p:cNvSpPr/>
          <p:nvPr/>
        </p:nvSpPr>
        <p:spPr>
          <a:xfrm>
            <a:off x="2264735" y="5363569"/>
            <a:ext cx="3023127" cy="577081"/>
          </a:xfrm>
          <a:prstGeom prst="rect">
            <a:avLst/>
          </a:prstGeom>
        </p:spPr>
        <p:txBody>
          <a:bodyPr wrap="square">
            <a:spAutoFit/>
          </a:bodyPr>
          <a:lstStyle/>
          <a:p>
            <a:r>
              <a:rPr lang="en-US" sz="1050" b="1" dirty="0">
                <a:hlinkClick r:id="rId4"/>
              </a:rPr>
              <a:t>Source: </a:t>
            </a:r>
            <a:r>
              <a:rPr lang="en-US" sz="1050" dirty="0">
                <a:hlinkClick r:id="rId4"/>
              </a:rPr>
              <a:t>http://www.kpax.com/story/37725192/missoula-elementary-school-students-take-part-in-walkout</a:t>
            </a:r>
            <a:r>
              <a:rPr lang="en-US" sz="1050" dirty="0"/>
              <a:t> </a:t>
            </a:r>
          </a:p>
        </p:txBody>
      </p:sp>
    </p:spTree>
    <p:extLst>
      <p:ext uri="{BB962C8B-B14F-4D97-AF65-F5344CB8AC3E}">
        <p14:creationId xmlns:p14="http://schemas.microsoft.com/office/powerpoint/2010/main" val="2681254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26D4-0EAC-894D-BB09-DE208A93ED6D}"/>
              </a:ext>
            </a:extLst>
          </p:cNvPr>
          <p:cNvSpPr>
            <a:spLocks noGrp="1"/>
          </p:cNvSpPr>
          <p:nvPr>
            <p:ph type="title"/>
          </p:nvPr>
        </p:nvSpPr>
        <p:spPr/>
        <p:txBody>
          <a:bodyPr/>
          <a:lstStyle/>
          <a:p>
            <a:r>
              <a:rPr lang="en-US" b="1" dirty="0"/>
              <a:t>Objectives for our workshop</a:t>
            </a:r>
          </a:p>
        </p:txBody>
      </p:sp>
      <p:sp>
        <p:nvSpPr>
          <p:cNvPr id="3" name="Content Placeholder 2">
            <a:extLst>
              <a:ext uri="{FF2B5EF4-FFF2-40B4-BE49-F238E27FC236}">
                <a16:creationId xmlns:a16="http://schemas.microsoft.com/office/drawing/2014/main" id="{BBA594EA-7C8F-AA40-9B70-91374D5E4DB2}"/>
              </a:ext>
            </a:extLst>
          </p:cNvPr>
          <p:cNvSpPr>
            <a:spLocks noGrp="1"/>
          </p:cNvSpPr>
          <p:nvPr>
            <p:ph idx="1"/>
          </p:nvPr>
        </p:nvSpPr>
        <p:spPr/>
        <p:txBody>
          <a:bodyPr/>
          <a:lstStyle/>
          <a:p>
            <a:pPr marL="514350" indent="-514350">
              <a:buAutoNum type="arabicParenR"/>
            </a:pPr>
            <a:r>
              <a:rPr lang="en-US" dirty="0"/>
              <a:t>We will develop a better understanding of how digital media is changing notions of citizenship and activism.</a:t>
            </a:r>
          </a:p>
          <a:p>
            <a:pPr marL="514350" indent="-514350">
              <a:buAutoNum type="arabicParenR"/>
            </a:pPr>
            <a:r>
              <a:rPr lang="en-US" dirty="0"/>
              <a:t>We will learn what Project Citizen is, create a public policy proposal, and analyze an example of a portfolio.</a:t>
            </a:r>
          </a:p>
          <a:p>
            <a:pPr marL="514350" indent="-514350">
              <a:buAutoNum type="arabicParenR"/>
            </a:pPr>
            <a:r>
              <a:rPr lang="en-US" dirty="0"/>
              <a:t>We will identify the ten questions associated with YPP and then analyze a YPP case study.</a:t>
            </a:r>
          </a:p>
        </p:txBody>
      </p:sp>
    </p:spTree>
    <p:extLst>
      <p:ext uri="{BB962C8B-B14F-4D97-AF65-F5344CB8AC3E}">
        <p14:creationId xmlns:p14="http://schemas.microsoft.com/office/powerpoint/2010/main" val="4127255847"/>
      </p:ext>
    </p:extLst>
  </p:cSld>
  <p:clrMapOvr>
    <a:masterClrMapping/>
  </p:clrMapOvr>
</p:sld>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3142</Words>
  <Application>Microsoft Macintosh PowerPoint</Application>
  <PresentationFormat>On-screen Show (4:3)</PresentationFormat>
  <Paragraphs>268</Paragraphs>
  <Slides>50</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Raleway</vt:lpstr>
      <vt:lpstr>1_Custom Design</vt:lpstr>
      <vt:lpstr>Teaching Civics in a Digital Age?! Slacktivism, Selfie-Humanitarianism, and Agency</vt:lpstr>
      <vt:lpstr>WELCOME!</vt:lpstr>
      <vt:lpstr>PhotoVoice as a way to explore our identities</vt:lpstr>
      <vt:lpstr>Let’s get to know each other</vt:lpstr>
      <vt:lpstr>When you meet with partners throughout the session introduce yourself</vt:lpstr>
      <vt:lpstr>PowerPoint Presentation</vt:lpstr>
      <vt:lpstr>Source: The C3 Framework, p. 41</vt:lpstr>
      <vt:lpstr>Exercising Constitutional Rights</vt:lpstr>
      <vt:lpstr>Objectives for our workshop</vt:lpstr>
      <vt:lpstr>Civics in the Digital Age</vt:lpstr>
      <vt:lpstr>Selfie-humanitarianism</vt:lpstr>
      <vt:lpstr>Agency</vt:lpstr>
      <vt:lpstr>Participatory Politics</vt:lpstr>
      <vt:lpstr>PowerPoint Presentation</vt:lpstr>
      <vt:lpstr>Resource alert!</vt:lpstr>
      <vt:lpstr>PowerPoint Presentation</vt:lpstr>
      <vt:lpstr>Why I care?</vt:lpstr>
      <vt:lpstr>Project Citizen: online “textbook” from the Center for Civic Education </vt:lpstr>
      <vt:lpstr>What is public policy?</vt:lpstr>
      <vt:lpstr>Public Policy Worksheets</vt:lpstr>
      <vt:lpstr>Let’s apply Project Citizen</vt:lpstr>
      <vt:lpstr>PowerPoint Presentation</vt:lpstr>
      <vt:lpstr>Source: https://www.doe.k12.de.us/cms/lib/DE01922744/.../ProjectCitizen_6-8_5-09.doc</vt:lpstr>
      <vt:lpstr>Let’s share out</vt:lpstr>
      <vt:lpstr>Explore a Project Citizen Portfolio</vt:lpstr>
      <vt:lpstr>Project Citizen: Strat Chat</vt:lpstr>
      <vt:lpstr>Youth Participatory Politics</vt:lpstr>
      <vt:lpstr>PowerPoint Presentation</vt:lpstr>
      <vt:lpstr>A Case Study of Girl Up Using the Youth and Participatory Politics Framework</vt:lpstr>
      <vt:lpstr>Overview</vt:lpstr>
      <vt:lpstr>Our Case</vt:lpstr>
      <vt:lpstr>“The Clock is Ticking” (2009) - The Girl Effect started in 2004 as a campaign of the NIKE Foundation  </vt:lpstr>
      <vt:lpstr>Source: http://www.girleffect.org/what-girls-need/articles/2016-insights-inspiration/the-girl-declaration/</vt:lpstr>
      <vt:lpstr>Global Goals (SDGs) 2030</vt:lpstr>
      <vt:lpstr>PowerPoint Presentation</vt:lpstr>
      <vt:lpstr>Take action with one of these campaigns</vt:lpstr>
      <vt:lpstr>Girl Up Mission and Vision</vt:lpstr>
      <vt:lpstr>How Girl Up is connected to the United Nations</vt:lpstr>
      <vt:lpstr>PowerPoint Presentation</vt:lpstr>
      <vt:lpstr>Findings from the content analysis of Facebook and Instagram</vt:lpstr>
      <vt:lpstr>PowerPoint Presentation</vt:lpstr>
      <vt:lpstr> Choose one case study to analyze</vt:lpstr>
      <vt:lpstr>PowerPoint Presentation</vt:lpstr>
      <vt:lpstr>PowerPoint Presentation</vt:lpstr>
      <vt:lpstr>Work with your “HERO” partner to analyze one case study</vt:lpstr>
      <vt:lpstr>Critical Discussion  and Reflection</vt:lpstr>
      <vt:lpstr>Objectives for our workshop</vt:lpstr>
      <vt:lpstr>Other Civics Resources</vt:lpstr>
      <vt:lpstr>Selected References</vt:lpstr>
      <vt:lpstr>Thank you for your engagement, Hailey Hancock haileyhancock@montana.edu www.educatingexcellence.com  Project Citizen - Maria Gallo, gallo@civiced.org  Youth and Participatory Politics Framework - Dr. Nam, chaebong_nam@fas.harvard.edu  </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Lambert</dc:creator>
  <cp:lastModifiedBy>Hancock, Hailey</cp:lastModifiedBy>
  <cp:revision>62</cp:revision>
  <dcterms:created xsi:type="dcterms:W3CDTF">2012-04-26T20:02:36Z</dcterms:created>
  <dcterms:modified xsi:type="dcterms:W3CDTF">2018-12-02T06:06:54Z</dcterms:modified>
</cp:coreProperties>
</file>